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f" ContentType="image/tif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08"/>
  </p:notesMasterIdLst>
  <p:handoutMasterIdLst>
    <p:handoutMasterId r:id="rId109"/>
  </p:handoutMasterIdLst>
  <p:sldIdLst>
    <p:sldId id="307" r:id="rId2"/>
    <p:sldId id="533" r:id="rId3"/>
    <p:sldId id="896" r:id="rId4"/>
    <p:sldId id="836" r:id="rId5"/>
    <p:sldId id="607" r:id="rId6"/>
    <p:sldId id="842" r:id="rId7"/>
    <p:sldId id="315" r:id="rId8"/>
    <p:sldId id="469" r:id="rId9"/>
    <p:sldId id="749" r:id="rId10"/>
    <p:sldId id="843" r:id="rId11"/>
    <p:sldId id="618" r:id="rId12"/>
    <p:sldId id="844" r:id="rId13"/>
    <p:sldId id="753" r:id="rId14"/>
    <p:sldId id="845" r:id="rId15"/>
    <p:sldId id="758" r:id="rId16"/>
    <p:sldId id="846" r:id="rId17"/>
    <p:sldId id="847" r:id="rId18"/>
    <p:sldId id="851" r:id="rId19"/>
    <p:sldId id="890" r:id="rId20"/>
    <p:sldId id="889" r:id="rId21"/>
    <p:sldId id="897" r:id="rId22"/>
    <p:sldId id="841" r:id="rId23"/>
    <p:sldId id="467" r:id="rId24"/>
    <p:sldId id="539" r:id="rId25"/>
    <p:sldId id="767" r:id="rId26"/>
    <p:sldId id="472" r:id="rId27"/>
    <p:sldId id="779" r:id="rId28"/>
    <p:sldId id="770" r:id="rId29"/>
    <p:sldId id="852" r:id="rId30"/>
    <p:sldId id="853" r:id="rId31"/>
    <p:sldId id="855" r:id="rId32"/>
    <p:sldId id="477" r:id="rId33"/>
    <p:sldId id="478" r:id="rId34"/>
    <p:sldId id="784" r:id="rId35"/>
    <p:sldId id="635" r:id="rId36"/>
    <p:sldId id="636" r:id="rId37"/>
    <p:sldId id="891" r:id="rId38"/>
    <p:sldId id="892" r:id="rId39"/>
    <p:sldId id="893" r:id="rId40"/>
    <p:sldId id="786" r:id="rId41"/>
    <p:sldId id="894" r:id="rId42"/>
    <p:sldId id="898" r:id="rId43"/>
    <p:sldId id="489" r:id="rId44"/>
    <p:sldId id="840" r:id="rId45"/>
    <p:sldId id="857" r:id="rId46"/>
    <p:sldId id="791" r:id="rId47"/>
    <p:sldId id="808" r:id="rId48"/>
    <p:sldId id="858" r:id="rId49"/>
    <p:sldId id="859" r:id="rId50"/>
    <p:sldId id="860" r:id="rId51"/>
    <p:sldId id="861" r:id="rId52"/>
    <p:sldId id="864" r:id="rId53"/>
    <p:sldId id="862" r:id="rId54"/>
    <p:sldId id="865" r:id="rId55"/>
    <p:sldId id="863" r:id="rId56"/>
    <p:sldId id="809" r:id="rId57"/>
    <p:sldId id="867" r:id="rId58"/>
    <p:sldId id="899" r:id="rId59"/>
    <p:sldId id="657" r:id="rId60"/>
    <p:sldId id="817" r:id="rId61"/>
    <p:sldId id="818" r:id="rId62"/>
    <p:sldId id="868" r:id="rId63"/>
    <p:sldId id="819" r:id="rId64"/>
    <p:sldId id="820" r:id="rId65"/>
    <p:sldId id="869" r:id="rId66"/>
    <p:sldId id="821" r:id="rId67"/>
    <p:sldId id="823" r:id="rId68"/>
    <p:sldId id="824" r:id="rId69"/>
    <p:sldId id="870" r:id="rId70"/>
    <p:sldId id="825" r:id="rId71"/>
    <p:sldId id="895" r:id="rId72"/>
    <p:sldId id="872" r:id="rId73"/>
    <p:sldId id="900" r:id="rId74"/>
    <p:sldId id="510" r:id="rId75"/>
    <p:sldId id="876" r:id="rId76"/>
    <p:sldId id="690" r:id="rId77"/>
    <p:sldId id="691" r:id="rId78"/>
    <p:sldId id="827" r:id="rId79"/>
    <p:sldId id="693" r:id="rId80"/>
    <p:sldId id="695" r:id="rId81"/>
    <p:sldId id="696" r:id="rId82"/>
    <p:sldId id="697" r:id="rId83"/>
    <p:sldId id="698" r:id="rId84"/>
    <p:sldId id="700" r:id="rId85"/>
    <p:sldId id="877" r:id="rId86"/>
    <p:sldId id="702" r:id="rId87"/>
    <p:sldId id="703" r:id="rId88"/>
    <p:sldId id="704" r:id="rId89"/>
    <p:sldId id="878" r:id="rId90"/>
    <p:sldId id="706" r:id="rId91"/>
    <p:sldId id="879" r:id="rId92"/>
    <p:sldId id="830" r:id="rId93"/>
    <p:sldId id="709" r:id="rId94"/>
    <p:sldId id="710" r:id="rId95"/>
    <p:sldId id="711" r:id="rId96"/>
    <p:sldId id="881" r:id="rId97"/>
    <p:sldId id="882" r:id="rId98"/>
    <p:sldId id="712" r:id="rId99"/>
    <p:sldId id="886" r:id="rId100"/>
    <p:sldId id="883" r:id="rId101"/>
    <p:sldId id="884" r:id="rId102"/>
    <p:sldId id="887" r:id="rId103"/>
    <p:sldId id="885" r:id="rId104"/>
    <p:sldId id="714" r:id="rId105"/>
    <p:sldId id="831" r:id="rId106"/>
    <p:sldId id="441" r:id="rId107"/>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97" autoAdjust="0"/>
    <p:restoredTop sz="92254" autoAdjust="0"/>
  </p:normalViewPr>
  <p:slideViewPr>
    <p:cSldViewPr>
      <p:cViewPr>
        <p:scale>
          <a:sx n="50" d="100"/>
          <a:sy n="50" d="100"/>
        </p:scale>
        <p:origin x="-2266" y="-883"/>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4" Type="http://schemas.openxmlformats.org/officeDocument/2006/relationships/image" Target="../media/image3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emf"/><Relationship Id="rId1" Type="http://schemas.openxmlformats.org/officeDocument/2006/relationships/image" Target="../media/image35.emf"/><Relationship Id="rId4" Type="http://schemas.openxmlformats.org/officeDocument/2006/relationships/image" Target="../media/image3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4"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2016/2/29 Monday</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2016/2/29 Monday</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文本框 39"/>
          <p:cNvSpPr txBox="1"/>
          <p:nvPr userDrawn="1"/>
        </p:nvSpPr>
        <p:spPr>
          <a:xfrm>
            <a:off x="190550" y="-87270"/>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9" name="矩形 8"/>
          <p:cNvSpPr/>
          <p:nvPr userDrawn="1"/>
        </p:nvSpPr>
        <p:spPr>
          <a:xfrm>
            <a:off x="1774727" y="36716"/>
            <a:ext cx="1826141" cy="5849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CE8CF"/>
                </a:solidFill>
                <a:effectLst/>
                <a:uLnTx/>
                <a:uFillTx/>
                <a:latin typeface="微软雅黑"/>
                <a:ea typeface="微软雅黑"/>
              </a:rPr>
              <a:t>解题探究</a:t>
            </a:r>
            <a:endParaRPr kumimoji="0" lang="zh-CN" altLang="en-US" sz="3200" b="1" i="0" u="none" strike="noStrike" kern="0" cap="none" spc="0" normalizeH="0" baseline="0" noProof="0" dirty="0">
              <a:ln>
                <a:noFill/>
              </a:ln>
              <a:solidFill>
                <a:sysClr val="window" lastClr="CCE8CF"/>
              </a:solidFill>
              <a:effectLst/>
              <a:uLnTx/>
              <a:uFillTx/>
              <a:latin typeface="微软雅黑"/>
              <a:ea typeface="微软雅黑"/>
            </a:endParaRPr>
          </a:p>
        </p:txBody>
      </p:sp>
    </p:spTree>
    <p:extLst>
      <p:ext uri="{BB962C8B-B14F-4D97-AF65-F5344CB8AC3E}">
        <p14:creationId xmlns:p14="http://schemas.microsoft.com/office/powerpoint/2010/main" val="22390886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userDrawn="1"/>
        </p:nvSpPr>
        <p:spPr>
          <a:xfrm>
            <a:off x="1774727" y="36716"/>
            <a:ext cx="1826141" cy="5849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dirty="0" smtClean="0">
                <a:ln>
                  <a:noFill/>
                </a:ln>
                <a:solidFill>
                  <a:sysClr val="window" lastClr="CCE8CF"/>
                </a:solidFill>
                <a:effectLst/>
                <a:uLnTx/>
                <a:uFillTx/>
                <a:latin typeface="微软雅黑"/>
                <a:ea typeface="微软雅黑"/>
                <a:cs typeface="+mn-cs"/>
              </a:rPr>
              <a:t>思维模型</a:t>
            </a:r>
            <a:endParaRPr kumimoji="0" lang="zh-CN" altLang="en-US" sz="3200" b="1" i="0" u="none" strike="noStrike" kern="0" cap="none" spc="0" normalizeH="0" baseline="0" dirty="0">
              <a:ln>
                <a:noFill/>
              </a:ln>
              <a:solidFill>
                <a:sysClr val="window" lastClr="CCE8CF"/>
              </a:solidFill>
              <a:effectLst/>
              <a:uLnTx/>
              <a:uFillTx/>
              <a:latin typeface="微软雅黑"/>
              <a:ea typeface="微软雅黑"/>
              <a:cs typeface="+mn-cs"/>
            </a:endParaRPr>
          </a:p>
        </p:txBody>
      </p:sp>
    </p:spTree>
    <p:extLst>
      <p:ext uri="{BB962C8B-B14F-4D97-AF65-F5344CB8AC3E}">
        <p14:creationId xmlns:p14="http://schemas.microsoft.com/office/powerpoint/2010/main" val="166908909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userDrawn="1"/>
        </p:nvSpPr>
        <p:spPr>
          <a:xfrm>
            <a:off x="1774727" y="36716"/>
            <a:ext cx="1826141" cy="584910"/>
          </a:xfrm>
          <a:prstGeom prst="rect">
            <a:avLst/>
          </a:prstGeom>
        </p:spPr>
        <p:txBody>
          <a:bodyPr wrap="none">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ysClr val="window" lastClr="CCE8CF"/>
                </a:solidFill>
                <a:effectLst/>
                <a:uLnTx/>
                <a:uFillTx/>
                <a:latin typeface="微软雅黑"/>
                <a:ea typeface="微软雅黑"/>
                <a:cs typeface="+mn-cs"/>
              </a:rPr>
              <a:t>反思归纳</a:t>
            </a:r>
            <a:endParaRPr kumimoji="0" lang="zh-CN" altLang="en-US" sz="3200" b="1" i="0" u="none" strike="noStrike" kern="1200" cap="none" spc="0" normalizeH="0" baseline="0" noProof="0" dirty="0">
              <a:ln>
                <a:noFill/>
              </a:ln>
              <a:solidFill>
                <a:sysClr val="window" lastClr="CCE8CF"/>
              </a:solidFill>
              <a:effectLst/>
              <a:uLnTx/>
              <a:uFillTx/>
              <a:latin typeface="微软雅黑"/>
              <a:ea typeface="微软雅黑"/>
              <a:cs typeface="+mn-cs"/>
            </a:endParaRPr>
          </a:p>
        </p:txBody>
      </p:sp>
    </p:spTree>
    <p:extLst>
      <p:ext uri="{BB962C8B-B14F-4D97-AF65-F5344CB8AC3E}">
        <p14:creationId xmlns:p14="http://schemas.microsoft.com/office/powerpoint/2010/main" val="223337173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2" y="2216060"/>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3"/>
            <a:ext cx="5113300" cy="1553060"/>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1"/>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5" y="3429795"/>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3455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descr="F:\曹瑞媛\校对\幻灯片\图片\一轮幻灯片用人教\6.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474" y="-68393"/>
            <a:ext cx="12215886" cy="708577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25474" y="4083474"/>
            <a:ext cx="7272808" cy="1507854"/>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25474" y="4083474"/>
            <a:ext cx="936104" cy="1507853"/>
            <a:chOff x="1636272" y="4786031"/>
            <a:chExt cx="839787" cy="1212851"/>
          </a:xfrm>
        </p:grpSpPr>
        <p:sp>
          <p:nvSpPr>
            <p:cNvPr id="10" name="矩形 9"/>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27031465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61" y="-26589"/>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15902682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1"/>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124466494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24709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2"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18820388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2"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文本框 39"/>
          <p:cNvSpPr txBox="1"/>
          <p:nvPr userDrawn="1"/>
        </p:nvSpPr>
        <p:spPr>
          <a:xfrm>
            <a:off x="190550" y="-87270"/>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9" name="矩形 8"/>
          <p:cNvSpPr/>
          <p:nvPr userDrawn="1"/>
        </p:nvSpPr>
        <p:spPr>
          <a:xfrm>
            <a:off x="1774727" y="36716"/>
            <a:ext cx="1826141" cy="5849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CE8CF"/>
                </a:solidFill>
                <a:effectLst/>
                <a:uLnTx/>
                <a:uFillTx/>
                <a:latin typeface="微软雅黑"/>
                <a:ea typeface="微软雅黑"/>
              </a:rPr>
              <a:t>知识梳理</a:t>
            </a:r>
            <a:endParaRPr kumimoji="0" lang="zh-CN" altLang="en-US" sz="3200" b="1" i="0" u="none" strike="noStrike" kern="0" cap="none" spc="0" normalizeH="0" baseline="0" noProof="0" dirty="0">
              <a:ln>
                <a:noFill/>
              </a:ln>
              <a:solidFill>
                <a:sysClr val="window" lastClr="CCE8CF"/>
              </a:solidFill>
              <a:effectLst/>
              <a:uLnTx/>
              <a:uFillTx/>
              <a:latin typeface="微软雅黑"/>
              <a:ea typeface="微软雅黑"/>
            </a:endParaRPr>
          </a:p>
        </p:txBody>
      </p:sp>
    </p:spTree>
    <p:extLst>
      <p:ext uri="{BB962C8B-B14F-4D97-AF65-F5344CB8AC3E}">
        <p14:creationId xmlns:p14="http://schemas.microsoft.com/office/powerpoint/2010/main" val="39654278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12" r:id="rId14"/>
    <p:sldLayoutId id="2147483813" r:id="rId15"/>
    <p:sldLayoutId id="2147483817" r:id="rId16"/>
    <p:sldLayoutId id="2147483815" r:id="rId17"/>
    <p:sldLayoutId id="2147483816" r:id="rId18"/>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15.xml"/><Relationship Id="rId5" Type="http://schemas.openxmlformats.org/officeDocument/2006/relationships/slide" Target="slide13.xml"/><Relationship Id="rId4" Type="http://schemas.openxmlformats.org/officeDocument/2006/relationships/slide" Target="slide11.xml"/></Relationships>
</file>

<file path=ppt/slides/_rels/slide100.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101.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102.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4.xml"/><Relationship Id="rId3" Type="http://schemas.openxmlformats.org/officeDocument/2006/relationships/slide" Target="slide74.xml"/><Relationship Id="rId7" Type="http://schemas.openxmlformats.org/officeDocument/2006/relationships/slide" Target="slide82.xml"/><Relationship Id="rId12" Type="http://schemas.openxmlformats.org/officeDocument/2006/relationships/slide" Target="slide92.xml"/><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4.xml"/><Relationship Id="rId10" Type="http://schemas.openxmlformats.org/officeDocument/2006/relationships/slide" Target="slide88.xml"/><Relationship Id="rId4" Type="http://schemas.openxmlformats.org/officeDocument/2006/relationships/slide" Target="slide76.xml"/><Relationship Id="rId9" Type="http://schemas.openxmlformats.org/officeDocument/2006/relationships/slide" Target="slide86.xml"/><Relationship Id="rId14" Type="http://schemas.openxmlformats.org/officeDocument/2006/relationships/slide" Target="slide98.xml"/></Relationships>
</file>

<file path=ppt/slides/_rels/slide103.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8.xml"/><Relationship Id="rId18" Type="http://schemas.openxmlformats.org/officeDocument/2006/relationships/slide" Target="slide104.xml"/><Relationship Id="rId3" Type="http://schemas.openxmlformats.org/officeDocument/2006/relationships/oleObject" Target="../embeddings/oleObject41.bin"/><Relationship Id="rId7" Type="http://schemas.openxmlformats.org/officeDocument/2006/relationships/slide" Target="slide76.xml"/><Relationship Id="rId12" Type="http://schemas.openxmlformats.org/officeDocument/2006/relationships/slide" Target="slide86.xml"/><Relationship Id="rId17" Type="http://schemas.openxmlformats.org/officeDocument/2006/relationships/slide" Target="slide98.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28.vml"/><Relationship Id="rId6" Type="http://schemas.openxmlformats.org/officeDocument/2006/relationships/slide" Target="slide74.xml"/><Relationship Id="rId11" Type="http://schemas.openxmlformats.org/officeDocument/2006/relationships/slide" Target="slide84.xml"/><Relationship Id="rId5" Type="http://schemas.openxmlformats.org/officeDocument/2006/relationships/image" Target="../media/image58.emf"/><Relationship Id="rId15" Type="http://schemas.openxmlformats.org/officeDocument/2006/relationships/slide" Target="slide92.xml"/><Relationship Id="rId10" Type="http://schemas.openxmlformats.org/officeDocument/2006/relationships/slide" Target="slide82.xml"/><Relationship Id="rId4" Type="http://schemas.openxmlformats.org/officeDocument/2006/relationships/oleObject" Target="../embeddings/Microsoft_Word_97_-_2003___29.doc"/><Relationship Id="rId9" Type="http://schemas.openxmlformats.org/officeDocument/2006/relationships/slide" Target="slide80.xml"/><Relationship Id="rId14" Type="http://schemas.openxmlformats.org/officeDocument/2006/relationships/slide" Target="slide90.xml"/></Relationships>
</file>

<file path=ppt/slides/_rels/slide104.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5" Type="http://schemas.openxmlformats.org/officeDocument/2006/relationships/image" Target="../media/image59.png"/><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105.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5" Type="http://schemas.openxmlformats.org/officeDocument/2006/relationships/slide" Target="slide2.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oleObject" Target="../embeddings/oleObject7.bin"/><Relationship Id="rId7" Type="http://schemas.openxmlformats.org/officeDocument/2006/relationships/slide" Target="slide7.xml"/><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slide" Target="slide12.xml"/><Relationship Id="rId11" Type="http://schemas.openxmlformats.org/officeDocument/2006/relationships/slide" Target="slide15.xml"/><Relationship Id="rId5" Type="http://schemas.openxmlformats.org/officeDocument/2006/relationships/image" Target="../media/image13.emf"/><Relationship Id="rId10" Type="http://schemas.openxmlformats.org/officeDocument/2006/relationships/slide" Target="slide13.xml"/><Relationship Id="rId4" Type="http://schemas.openxmlformats.org/officeDocument/2006/relationships/package" Target="../embeddings/Microsoft_Word___4.docx"/><Relationship Id="rId9" Type="http://schemas.openxmlformats.org/officeDocument/2006/relationships/slide" Target="slide11.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15.xml"/><Relationship Id="rId5" Type="http://schemas.openxmlformats.org/officeDocument/2006/relationships/slide" Target="slide13.xml"/><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oleObject" Target="../embeddings/oleObject8.bin"/><Relationship Id="rId7" Type="http://schemas.openxmlformats.org/officeDocument/2006/relationships/slide" Target="slide7.xml"/><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slide" Target="slide14.xml"/><Relationship Id="rId11" Type="http://schemas.openxmlformats.org/officeDocument/2006/relationships/slide" Target="slide15.xml"/><Relationship Id="rId5" Type="http://schemas.openxmlformats.org/officeDocument/2006/relationships/image" Target="../media/image13.emf"/><Relationship Id="rId10" Type="http://schemas.openxmlformats.org/officeDocument/2006/relationships/slide" Target="slide13.xml"/><Relationship Id="rId4" Type="http://schemas.openxmlformats.org/officeDocument/2006/relationships/package" Target="../embeddings/Microsoft_Word___5.docx"/><Relationship Id="rId9" Type="http://schemas.openxmlformats.org/officeDocument/2006/relationships/slide" Target="slide11.xml"/></Relationships>
</file>

<file path=ppt/slides/_rels/slide1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15.xml"/><Relationship Id="rId5" Type="http://schemas.openxmlformats.org/officeDocument/2006/relationships/slide" Target="slide13.xml"/><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oleObject" Target="../embeddings/oleObject9.bin"/><Relationship Id="rId7" Type="http://schemas.openxmlformats.org/officeDocument/2006/relationships/slide" Target="slide7.xml"/><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slide" Target="slide16.xml"/><Relationship Id="rId11" Type="http://schemas.openxmlformats.org/officeDocument/2006/relationships/slide" Target="slide15.xml"/><Relationship Id="rId5" Type="http://schemas.openxmlformats.org/officeDocument/2006/relationships/image" Target="../media/image14.emf"/><Relationship Id="rId10" Type="http://schemas.openxmlformats.org/officeDocument/2006/relationships/slide" Target="slide13.xml"/><Relationship Id="rId4" Type="http://schemas.openxmlformats.org/officeDocument/2006/relationships/package" Target="../embeddings/Microsoft_Word___6.docx"/><Relationship Id="rId9" Type="http://schemas.openxmlformats.org/officeDocument/2006/relationships/slide" Target="slide11.xml"/></Relationships>
</file>

<file path=ppt/slides/_rels/slide16.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oleObject" Target="../embeddings/oleObject10.bin"/><Relationship Id="rId7" Type="http://schemas.openxmlformats.org/officeDocument/2006/relationships/image" Target="../media/image16.emf"/><Relationship Id="rId12" Type="http://schemas.openxmlformats.org/officeDocument/2006/relationships/slide" Target="slide15.xml"/><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Microsoft_Word_97_-_2003___4.doc"/><Relationship Id="rId11" Type="http://schemas.openxmlformats.org/officeDocument/2006/relationships/slide" Target="slide13.xml"/><Relationship Id="rId5" Type="http://schemas.openxmlformats.org/officeDocument/2006/relationships/oleObject" Target="../embeddings/oleObject11.bin"/><Relationship Id="rId10" Type="http://schemas.openxmlformats.org/officeDocument/2006/relationships/slide" Target="slide11.xml"/><Relationship Id="rId4" Type="http://schemas.openxmlformats.org/officeDocument/2006/relationships/image" Target="../media/image15.wmf"/><Relationship Id="rId9" Type="http://schemas.openxmlformats.org/officeDocument/2006/relationships/slide" Target="slide9.xml"/></Relationships>
</file>

<file path=ppt/slides/_rels/slide1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oleObject" Target="../embeddings/Microsoft_Word_97_-_2003___8.doc"/><Relationship Id="rId18" Type="http://schemas.openxmlformats.org/officeDocument/2006/relationships/slide" Target="slide13.xml"/><Relationship Id="rId3" Type="http://schemas.openxmlformats.org/officeDocument/2006/relationships/oleObject" Target="../embeddings/oleObject12.bin"/><Relationship Id="rId7" Type="http://schemas.openxmlformats.org/officeDocument/2006/relationships/oleObject" Target="../embeddings/Microsoft_Word_97_-_2003___6.doc"/><Relationship Id="rId12" Type="http://schemas.openxmlformats.org/officeDocument/2006/relationships/oleObject" Target="../embeddings/oleObject15.bin"/><Relationship Id="rId17" Type="http://schemas.openxmlformats.org/officeDocument/2006/relationships/slide" Target="slide11.xml"/><Relationship Id="rId2" Type="http://schemas.openxmlformats.org/officeDocument/2006/relationships/slideLayout" Target="../slideLayouts/slideLayout15.xml"/><Relationship Id="rId16" Type="http://schemas.openxmlformats.org/officeDocument/2006/relationships/slide" Target="slide9.xml"/><Relationship Id="rId1" Type="http://schemas.openxmlformats.org/officeDocument/2006/relationships/vmlDrawing" Target="../drawings/vmlDrawing9.vml"/><Relationship Id="rId6" Type="http://schemas.openxmlformats.org/officeDocument/2006/relationships/oleObject" Target="../embeddings/oleObject13.bin"/><Relationship Id="rId11" Type="http://schemas.openxmlformats.org/officeDocument/2006/relationships/image" Target="../media/image19.emf"/><Relationship Id="rId5" Type="http://schemas.openxmlformats.org/officeDocument/2006/relationships/image" Target="../media/image17.emf"/><Relationship Id="rId15" Type="http://schemas.openxmlformats.org/officeDocument/2006/relationships/slide" Target="slide7.xml"/><Relationship Id="rId10" Type="http://schemas.openxmlformats.org/officeDocument/2006/relationships/oleObject" Target="../embeddings/Microsoft_Word_97_-_2003___7.doc"/><Relationship Id="rId19" Type="http://schemas.openxmlformats.org/officeDocument/2006/relationships/slide" Target="slide15.xml"/><Relationship Id="rId4" Type="http://schemas.openxmlformats.org/officeDocument/2006/relationships/oleObject" Target="../embeddings/Microsoft_Word_97_-_2003___5.doc"/><Relationship Id="rId9" Type="http://schemas.openxmlformats.org/officeDocument/2006/relationships/oleObject" Target="../embeddings/oleObject14.bin"/><Relationship Id="rId14"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5.xml"/><Relationship Id="rId1" Type="http://schemas.openxmlformats.org/officeDocument/2006/relationships/vmlDrawing" Target="../drawings/vmlDrawing10.vml"/><Relationship Id="rId5" Type="http://schemas.openxmlformats.org/officeDocument/2006/relationships/image" Target="../media/image21.emf"/><Relationship Id="rId4" Type="http://schemas.openxmlformats.org/officeDocument/2006/relationships/oleObject" Target="../embeddings/Microsoft_Word_97_-_2003___9.doc"/></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7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58.xml"/><Relationship Id="rId5" Type="http://schemas.openxmlformats.org/officeDocument/2006/relationships/slide" Target="slide42.xml"/><Relationship Id="rId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slide" Target="slide2.xml"/><Relationship Id="rId5" Type="http://schemas.openxmlformats.org/officeDocument/2006/relationships/image" Target="../media/image22.emf"/><Relationship Id="rId4" Type="http://schemas.openxmlformats.org/officeDocument/2006/relationships/oleObject" Target="../embeddings/Microsoft_Word_97_-_2003___10.doc"/></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5.xml"/><Relationship Id="rId1" Type="http://schemas.openxmlformats.org/officeDocument/2006/relationships/vmlDrawing" Target="../drawings/vmlDrawing12.vml"/><Relationship Id="rId5" Type="http://schemas.openxmlformats.org/officeDocument/2006/relationships/image" Target="../media/image26.emf"/><Relationship Id="rId4" Type="http://schemas.openxmlformats.org/officeDocument/2006/relationships/package" Target="../embeddings/Microsoft_Word___7.docx"/></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5.xml"/><Relationship Id="rId1" Type="http://schemas.openxmlformats.org/officeDocument/2006/relationships/vmlDrawing" Target="../drawings/vmlDrawing13.vml"/><Relationship Id="rId5" Type="http://schemas.openxmlformats.org/officeDocument/2006/relationships/image" Target="../media/image26.emf"/><Relationship Id="rId4" Type="http://schemas.openxmlformats.org/officeDocument/2006/relationships/package" Target="../embeddings/Microsoft_Word___8.docx"/></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oleObject" Target="../embeddings/oleObject20.bin"/><Relationship Id="rId7" Type="http://schemas.openxmlformats.org/officeDocument/2006/relationships/slide" Target="slide32.xml"/><Relationship Id="rId2" Type="http://schemas.openxmlformats.org/officeDocument/2006/relationships/slideLayout" Target="../slideLayouts/slideLayout10.xml"/><Relationship Id="rId1" Type="http://schemas.openxmlformats.org/officeDocument/2006/relationships/vmlDrawing" Target="../drawings/vmlDrawing14.vml"/><Relationship Id="rId6" Type="http://schemas.openxmlformats.org/officeDocument/2006/relationships/slide" Target="slide33.xml"/><Relationship Id="rId11" Type="http://schemas.openxmlformats.org/officeDocument/2006/relationships/slide" Target="slide40.xml"/><Relationship Id="rId5" Type="http://schemas.openxmlformats.org/officeDocument/2006/relationships/image" Target="../media/image27.emf"/><Relationship Id="rId10" Type="http://schemas.openxmlformats.org/officeDocument/2006/relationships/slide" Target="slide38.xml"/><Relationship Id="rId4" Type="http://schemas.openxmlformats.org/officeDocument/2006/relationships/oleObject" Target="../embeddings/Microsoft_Word_97_-_2003___11.doc"/><Relationship Id="rId9" Type="http://schemas.openxmlformats.org/officeDocument/2006/relationships/slide" Target="slide35.xml"/></Relationships>
</file>

<file path=ppt/slides/_rels/slide33.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oleObject" Target="../embeddings/Microsoft_Word_97_-_2003___15.doc"/><Relationship Id="rId18" Type="http://schemas.openxmlformats.org/officeDocument/2006/relationships/slide" Target="slide38.xml"/><Relationship Id="rId3" Type="http://schemas.openxmlformats.org/officeDocument/2006/relationships/oleObject" Target="../embeddings/oleObject21.bin"/><Relationship Id="rId7" Type="http://schemas.openxmlformats.org/officeDocument/2006/relationships/oleObject" Target="../embeddings/Microsoft_Word_97_-_2003___13.doc"/><Relationship Id="rId12" Type="http://schemas.openxmlformats.org/officeDocument/2006/relationships/oleObject" Target="../embeddings/oleObject24.bin"/><Relationship Id="rId17" Type="http://schemas.openxmlformats.org/officeDocument/2006/relationships/slide" Target="slide35.xml"/><Relationship Id="rId2" Type="http://schemas.openxmlformats.org/officeDocument/2006/relationships/slideLayout" Target="../slideLayouts/slideLayout15.xml"/><Relationship Id="rId16" Type="http://schemas.openxmlformats.org/officeDocument/2006/relationships/slide" Target="slide34.xml"/><Relationship Id="rId1" Type="http://schemas.openxmlformats.org/officeDocument/2006/relationships/vmlDrawing" Target="../drawings/vmlDrawing15.vml"/><Relationship Id="rId6" Type="http://schemas.openxmlformats.org/officeDocument/2006/relationships/oleObject" Target="../embeddings/oleObject22.bin"/><Relationship Id="rId11" Type="http://schemas.openxmlformats.org/officeDocument/2006/relationships/image" Target="../media/image30.emf"/><Relationship Id="rId5" Type="http://schemas.openxmlformats.org/officeDocument/2006/relationships/image" Target="../media/image28.emf"/><Relationship Id="rId15" Type="http://schemas.openxmlformats.org/officeDocument/2006/relationships/slide" Target="slide32.xml"/><Relationship Id="rId10" Type="http://schemas.openxmlformats.org/officeDocument/2006/relationships/oleObject" Target="../embeddings/Microsoft_Word_97_-_2003___14.doc"/><Relationship Id="rId19" Type="http://schemas.openxmlformats.org/officeDocument/2006/relationships/slide" Target="slide40.xml"/><Relationship Id="rId4" Type="http://schemas.openxmlformats.org/officeDocument/2006/relationships/oleObject" Target="../embeddings/Microsoft_Word_97_-_2003___12.doc"/><Relationship Id="rId9" Type="http://schemas.openxmlformats.org/officeDocument/2006/relationships/oleObject" Target="../embeddings/oleObject23.bin"/><Relationship Id="rId14" Type="http://schemas.openxmlformats.org/officeDocument/2006/relationships/image" Target="../media/image31.emf"/></Relationships>
</file>

<file path=ppt/slides/_rels/slide34.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oleObject" Target="../embeddings/oleObject25.bin"/><Relationship Id="rId7" Type="http://schemas.openxmlformats.org/officeDocument/2006/relationships/slide" Target="slide34.xml"/><Relationship Id="rId2" Type="http://schemas.openxmlformats.org/officeDocument/2006/relationships/slideLayout" Target="../slideLayouts/slideLayout15.xml"/><Relationship Id="rId1" Type="http://schemas.openxmlformats.org/officeDocument/2006/relationships/vmlDrawing" Target="../drawings/vmlDrawing16.vml"/><Relationship Id="rId6" Type="http://schemas.openxmlformats.org/officeDocument/2006/relationships/slide" Target="slide32.xml"/><Relationship Id="rId5" Type="http://schemas.openxmlformats.org/officeDocument/2006/relationships/image" Target="../media/image32.emf"/><Relationship Id="rId10" Type="http://schemas.openxmlformats.org/officeDocument/2006/relationships/slide" Target="slide40.xml"/><Relationship Id="rId4" Type="http://schemas.openxmlformats.org/officeDocument/2006/relationships/oleObject" Target="../embeddings/Microsoft_Word_97_-_2003___16.doc"/><Relationship Id="rId9" Type="http://schemas.openxmlformats.org/officeDocument/2006/relationships/slide" Target="slide38.xml"/></Relationships>
</file>

<file path=ppt/slides/_rels/slide35.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40.xml"/><Relationship Id="rId2"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slide" Target="slide35.xml"/><Relationship Id="rId4" Type="http://schemas.openxmlformats.org/officeDocument/2006/relationships/slide" Target="slide34.xml"/></Relationships>
</file>

<file path=ppt/slides/_rels/slide36.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15.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5.xml"/></Relationships>
</file>

<file path=ppt/slides/_rels/slide37.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2.xml"/><Relationship Id="rId1" Type="http://schemas.openxmlformats.org/officeDocument/2006/relationships/slideLayout" Target="../slideLayouts/slideLayout15.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5.xml"/></Relationships>
</file>

<file path=ppt/slides/_rels/slide38.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slide" Target="slide39.xml"/><Relationship Id="rId2" Type="http://schemas.openxmlformats.org/officeDocument/2006/relationships/slide" Target="slide32.xml"/><Relationship Id="rId1" Type="http://schemas.openxmlformats.org/officeDocument/2006/relationships/slideLayout" Target="../slideLayouts/slideLayout15.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2.xml"/><Relationship Id="rId1" Type="http://schemas.openxmlformats.org/officeDocument/2006/relationships/slideLayout" Target="../slideLayouts/slideLayout15.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package" Target="../embeddings/Microsoft_Word___1.docx"/><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4.xml"/><Relationship Id="rId7" Type="http://schemas.openxmlformats.org/officeDocument/2006/relationships/slide" Target="slide41.xml"/><Relationship Id="rId2" Type="http://schemas.openxmlformats.org/officeDocument/2006/relationships/slide" Target="slide32.xml"/><Relationship Id="rId1" Type="http://schemas.openxmlformats.org/officeDocument/2006/relationships/slideLayout" Target="../slideLayouts/slideLayout15.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slide" Target="slide2.xml"/><Relationship Id="rId2" Type="http://schemas.openxmlformats.org/officeDocument/2006/relationships/slide" Target="slide32.xml"/><Relationship Id="rId1" Type="http://schemas.openxmlformats.org/officeDocument/2006/relationships/slideLayout" Target="../slideLayouts/slideLayout15.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slide" Target="slide51.xml"/><Relationship Id="rId2" Type="http://schemas.openxmlformats.org/officeDocument/2006/relationships/slideLayout" Target="../slideLayouts/slideLayout15.xml"/><Relationship Id="rId1" Type="http://schemas.openxmlformats.org/officeDocument/2006/relationships/vmlDrawing" Target="../drawings/vmlDrawing17.vml"/><Relationship Id="rId6" Type="http://schemas.openxmlformats.org/officeDocument/2006/relationships/slide" Target="slide46.xml"/><Relationship Id="rId5" Type="http://schemas.openxmlformats.org/officeDocument/2006/relationships/image" Target="../media/image34.emf"/><Relationship Id="rId4" Type="http://schemas.openxmlformats.org/officeDocument/2006/relationships/oleObject" Target="../embeddings/Microsoft_Word_97_-_2003___17.doc"/></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package" Target="../embeddings/Microsoft_Word___2.docx"/></Relationships>
</file>

<file path=ppt/slides/_rels/slide50.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slide" Target="slide46.xml"/><Relationship Id="rId3" Type="http://schemas.openxmlformats.org/officeDocument/2006/relationships/oleObject" Target="../embeddings/oleObject27.bin"/><Relationship Id="rId7" Type="http://schemas.openxmlformats.org/officeDocument/2006/relationships/oleObject" Target="../embeddings/Microsoft_Word_97_-_2003___19.doc"/><Relationship Id="rId12" Type="http://schemas.openxmlformats.org/officeDocument/2006/relationships/image" Target="../media/image37.wmf"/><Relationship Id="rId2" Type="http://schemas.openxmlformats.org/officeDocument/2006/relationships/slideLayout" Target="../slideLayouts/slideLayout15.xml"/><Relationship Id="rId16" Type="http://schemas.openxmlformats.org/officeDocument/2006/relationships/image" Target="../media/image38.wmf"/><Relationship Id="rId1" Type="http://schemas.openxmlformats.org/officeDocument/2006/relationships/vmlDrawing" Target="../drawings/vmlDrawing18.vml"/><Relationship Id="rId6" Type="http://schemas.openxmlformats.org/officeDocument/2006/relationships/oleObject" Target="../embeddings/oleObject28.bin"/><Relationship Id="rId11" Type="http://schemas.openxmlformats.org/officeDocument/2006/relationships/oleObject" Target="../embeddings/oleObject29.bin"/><Relationship Id="rId5" Type="http://schemas.openxmlformats.org/officeDocument/2006/relationships/image" Target="../media/image35.emf"/><Relationship Id="rId15" Type="http://schemas.openxmlformats.org/officeDocument/2006/relationships/oleObject" Target="../embeddings/oleObject30.bin"/><Relationship Id="rId10" Type="http://schemas.openxmlformats.org/officeDocument/2006/relationships/image" Target="../media/image40.png"/><Relationship Id="rId4" Type="http://schemas.openxmlformats.org/officeDocument/2006/relationships/oleObject" Target="../embeddings/Microsoft_Word_97_-_2003___18.doc"/><Relationship Id="rId9" Type="http://schemas.openxmlformats.org/officeDocument/2006/relationships/image" Target="../media/image39.png"/><Relationship Id="rId14" Type="http://schemas.openxmlformats.org/officeDocument/2006/relationships/slide" Target="slide51.xml"/></Relationships>
</file>

<file path=ppt/slides/_rels/slide51.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6.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6.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6.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6.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6.xml"/><Relationship Id="rId1" Type="http://schemas.openxmlformats.org/officeDocument/2006/relationships/slideLayout" Target="../slideLayouts/slideLayout15.xml"/><Relationship Id="rId5" Type="http://schemas.openxmlformats.org/officeDocument/2006/relationships/slide" Target="slide2.xml"/><Relationship Id="rId4" Type="http://schemas.openxmlformats.org/officeDocument/2006/relationships/slide" Target="slide57.xml"/></Relationships>
</file>

<file path=ppt/slides/_rels/slide57.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6.xml"/><Relationship Id="rId1" Type="http://schemas.openxmlformats.org/officeDocument/2006/relationships/slideLayout" Target="../slideLayouts/slideLayout15.xml"/><Relationship Id="rId4" Type="http://schemas.openxmlformats.org/officeDocument/2006/relationships/slide" Target="slide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70.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60.xml"/><Relationship Id="rId7" Type="http://schemas.openxmlformats.org/officeDocument/2006/relationships/slide" Target="slide70.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3.xml"/></Relationships>
</file>

<file path=ppt/slides/_rels/slide61.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70.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3.xml"/></Relationships>
</file>

<file path=ppt/slides/_rels/slide62.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70.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3.xml"/></Relationships>
</file>

<file path=ppt/slides/_rels/slide63.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70.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3.xml"/></Relationships>
</file>

<file path=ppt/slides/_rels/slide64.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60.xml"/><Relationship Id="rId7" Type="http://schemas.openxmlformats.org/officeDocument/2006/relationships/slide" Target="slide70.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3.xml"/></Relationships>
</file>

<file path=ppt/slides/_rels/slide65.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70.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3.xml"/></Relationships>
</file>

<file path=ppt/slides/_rels/slide66.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70.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3.xml"/></Relationships>
</file>

<file path=ppt/slides/_rels/slide67.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59.xml"/><Relationship Id="rId7" Type="http://schemas.openxmlformats.org/officeDocument/2006/relationships/slide" Target="slide67.xml"/><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slide" Target="slide64.xml"/><Relationship Id="rId11" Type="http://schemas.openxmlformats.org/officeDocument/2006/relationships/image" Target="../media/image41.emf"/><Relationship Id="rId5" Type="http://schemas.openxmlformats.org/officeDocument/2006/relationships/slide" Target="slide63.xml"/><Relationship Id="rId10" Type="http://schemas.openxmlformats.org/officeDocument/2006/relationships/package" Target="../embeddings/Microsoft_Word___9.docx"/><Relationship Id="rId4" Type="http://schemas.openxmlformats.org/officeDocument/2006/relationships/slide" Target="slide60.xml"/><Relationship Id="rId9" Type="http://schemas.openxmlformats.org/officeDocument/2006/relationships/oleObject" Target="../embeddings/oleObject31.bin"/></Relationships>
</file>

<file path=ppt/slides/_rels/slide68.xml.rels><?xml version="1.0" encoding="UTF-8" standalone="yes"?>
<Relationships xmlns="http://schemas.openxmlformats.org/package/2006/relationships"><Relationship Id="rId8" Type="http://schemas.openxmlformats.org/officeDocument/2006/relationships/slide" Target="slide63.xml"/><Relationship Id="rId3" Type="http://schemas.openxmlformats.org/officeDocument/2006/relationships/oleObject" Target="../embeddings/oleObject32.bin"/><Relationship Id="rId7" Type="http://schemas.openxmlformats.org/officeDocument/2006/relationships/slide" Target="slide60.xml"/><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slide" Target="slide59.xml"/><Relationship Id="rId11" Type="http://schemas.openxmlformats.org/officeDocument/2006/relationships/slide" Target="slide70.xml"/><Relationship Id="rId5" Type="http://schemas.openxmlformats.org/officeDocument/2006/relationships/image" Target="../media/image42.emf"/><Relationship Id="rId10" Type="http://schemas.openxmlformats.org/officeDocument/2006/relationships/slide" Target="slide67.xml"/><Relationship Id="rId4" Type="http://schemas.openxmlformats.org/officeDocument/2006/relationships/oleObject" Target="../embeddings/Microsoft_Word_97_-_2003___20.doc"/><Relationship Id="rId9" Type="http://schemas.openxmlformats.org/officeDocument/2006/relationships/slide" Target="slide64.xml"/></Relationships>
</file>

<file path=ppt/slides/_rels/slide6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59.xml"/><Relationship Id="rId7" Type="http://schemas.openxmlformats.org/officeDocument/2006/relationships/slide" Target="slide67.xml"/><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slide" Target="slide64.xml"/><Relationship Id="rId5" Type="http://schemas.openxmlformats.org/officeDocument/2006/relationships/slide" Target="slide63.xml"/><Relationship Id="rId4" Type="http://schemas.openxmlformats.org/officeDocument/2006/relationships/slide" Target="slide60.xml"/></Relationships>
</file>

<file path=ppt/slides/_rels/slide7.xml.rels><?xml version="1.0" encoding="UTF-8" standalone="yes"?>
<Relationships xmlns="http://schemas.openxmlformats.org/package/2006/relationships"><Relationship Id="rId8" Type="http://schemas.openxmlformats.org/officeDocument/2006/relationships/oleObject" Target="../embeddings/Microsoft_Word_97_-_2003___1.doc"/><Relationship Id="rId13" Type="http://schemas.openxmlformats.org/officeDocument/2006/relationships/slide" Target="slide13.xml"/><Relationship Id="rId3" Type="http://schemas.openxmlformats.org/officeDocument/2006/relationships/oleObject" Target="../embeddings/oleObject3.bin"/><Relationship Id="rId7" Type="http://schemas.openxmlformats.org/officeDocument/2006/relationships/oleObject" Target="../embeddings/oleObject4.bin"/><Relationship Id="rId12" Type="http://schemas.openxmlformats.org/officeDocument/2006/relationships/slide" Target="slide11.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10.png"/><Relationship Id="rId11" Type="http://schemas.openxmlformats.org/officeDocument/2006/relationships/slide" Target="slide9.xml"/><Relationship Id="rId5" Type="http://schemas.openxmlformats.org/officeDocument/2006/relationships/image" Target="../media/image8.emf"/><Relationship Id="rId10" Type="http://schemas.openxmlformats.org/officeDocument/2006/relationships/slide" Target="slide7.xml"/><Relationship Id="rId4" Type="http://schemas.openxmlformats.org/officeDocument/2006/relationships/package" Target="../embeddings/Microsoft_Word___3.docx"/><Relationship Id="rId9" Type="http://schemas.openxmlformats.org/officeDocument/2006/relationships/image" Target="../media/image9.emf"/><Relationship Id="rId14" Type="http://schemas.openxmlformats.org/officeDocument/2006/relationships/slide" Target="slide15.xml"/></Relationships>
</file>

<file path=ppt/slides/_rels/slide70.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slide" Target="slide60.xml"/><Relationship Id="rId7" Type="http://schemas.openxmlformats.org/officeDocument/2006/relationships/slide" Target="slide70.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3.xml"/><Relationship Id="rId9" Type="http://schemas.openxmlformats.org/officeDocument/2006/relationships/slide" Target="slide2.xml"/></Relationships>
</file>

<file path=ppt/slides/_rels/slide71.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70.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3.xml"/></Relationships>
</file>

<file path=ppt/slides/_rels/slide72.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slide" Target="slide67.xml"/><Relationship Id="rId3" Type="http://schemas.openxmlformats.org/officeDocument/2006/relationships/oleObject" Target="../embeddings/oleObject33.bin"/><Relationship Id="rId7" Type="http://schemas.openxmlformats.org/officeDocument/2006/relationships/oleObject" Target="../embeddings/Microsoft_Word_97_-_2003___22.doc"/><Relationship Id="rId12" Type="http://schemas.openxmlformats.org/officeDocument/2006/relationships/slide" Target="slide64.xml"/><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oleObject" Target="../embeddings/oleObject34.bin"/><Relationship Id="rId11" Type="http://schemas.openxmlformats.org/officeDocument/2006/relationships/slide" Target="slide63.xml"/><Relationship Id="rId5" Type="http://schemas.openxmlformats.org/officeDocument/2006/relationships/image" Target="../media/image44.emf"/><Relationship Id="rId15" Type="http://schemas.openxmlformats.org/officeDocument/2006/relationships/slide" Target="slide2.xml"/><Relationship Id="rId10" Type="http://schemas.openxmlformats.org/officeDocument/2006/relationships/slide" Target="slide60.xml"/><Relationship Id="rId4" Type="http://schemas.openxmlformats.org/officeDocument/2006/relationships/oleObject" Target="../embeddings/Microsoft_Word_97_-_2003___21.doc"/><Relationship Id="rId9" Type="http://schemas.openxmlformats.org/officeDocument/2006/relationships/slide" Target="slide59.xml"/><Relationship Id="rId14" Type="http://schemas.openxmlformats.org/officeDocument/2006/relationships/slide" Target="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5" Type="http://schemas.openxmlformats.org/officeDocument/2006/relationships/image" Target="../media/image46.png"/><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75.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76.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5" Type="http://schemas.openxmlformats.org/officeDocument/2006/relationships/slide" Target="slide77.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77.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78.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4.xml"/><Relationship Id="rId18" Type="http://schemas.openxmlformats.org/officeDocument/2006/relationships/image" Target="../media/image47.emf"/><Relationship Id="rId3" Type="http://schemas.openxmlformats.org/officeDocument/2006/relationships/slide" Target="slide74.xml"/><Relationship Id="rId7" Type="http://schemas.openxmlformats.org/officeDocument/2006/relationships/slide" Target="slide82.xml"/><Relationship Id="rId12" Type="http://schemas.openxmlformats.org/officeDocument/2006/relationships/slide" Target="slide92.xml"/><Relationship Id="rId17" Type="http://schemas.openxmlformats.org/officeDocument/2006/relationships/oleObject" Target="../embeddings/Microsoft_Word_97_-_2003___23.doc"/><Relationship Id="rId2" Type="http://schemas.openxmlformats.org/officeDocument/2006/relationships/slideLayout" Target="../slideLayouts/slideLayout1.xml"/><Relationship Id="rId16" Type="http://schemas.openxmlformats.org/officeDocument/2006/relationships/oleObject" Target="../embeddings/oleObject35.bin"/><Relationship Id="rId1" Type="http://schemas.openxmlformats.org/officeDocument/2006/relationships/vmlDrawing" Target="../drawings/vmlDrawing22.vml"/><Relationship Id="rId6" Type="http://schemas.openxmlformats.org/officeDocument/2006/relationships/slide" Target="slide80.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4.xml"/><Relationship Id="rId10" Type="http://schemas.openxmlformats.org/officeDocument/2006/relationships/slide" Target="slide88.xml"/><Relationship Id="rId19" Type="http://schemas.openxmlformats.org/officeDocument/2006/relationships/slide" Target="slide79.xml"/><Relationship Id="rId4" Type="http://schemas.openxmlformats.org/officeDocument/2006/relationships/slide" Target="slide76.xml"/><Relationship Id="rId9" Type="http://schemas.openxmlformats.org/officeDocument/2006/relationships/slide" Target="slide86.xml"/><Relationship Id="rId14" Type="http://schemas.openxmlformats.org/officeDocument/2006/relationships/slide" Target="slide98.xml"/></Relationships>
</file>

<file path=ppt/slides/_rels/slide79.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8.xml"/><Relationship Id="rId18" Type="http://schemas.openxmlformats.org/officeDocument/2006/relationships/slide" Target="slide104.xml"/><Relationship Id="rId3" Type="http://schemas.openxmlformats.org/officeDocument/2006/relationships/oleObject" Target="../embeddings/oleObject36.bin"/><Relationship Id="rId7" Type="http://schemas.openxmlformats.org/officeDocument/2006/relationships/slide" Target="slide76.xml"/><Relationship Id="rId12" Type="http://schemas.openxmlformats.org/officeDocument/2006/relationships/slide" Target="slide86.xml"/><Relationship Id="rId17" Type="http://schemas.openxmlformats.org/officeDocument/2006/relationships/slide" Target="slide98.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23.vml"/><Relationship Id="rId6" Type="http://schemas.openxmlformats.org/officeDocument/2006/relationships/slide" Target="slide74.xml"/><Relationship Id="rId11" Type="http://schemas.openxmlformats.org/officeDocument/2006/relationships/slide" Target="slide84.xml"/><Relationship Id="rId5" Type="http://schemas.openxmlformats.org/officeDocument/2006/relationships/image" Target="../media/image48.emf"/><Relationship Id="rId15" Type="http://schemas.openxmlformats.org/officeDocument/2006/relationships/slide" Target="slide92.xml"/><Relationship Id="rId10" Type="http://schemas.openxmlformats.org/officeDocument/2006/relationships/slide" Target="slide82.xml"/><Relationship Id="rId4" Type="http://schemas.openxmlformats.org/officeDocument/2006/relationships/oleObject" Target="../embeddings/Microsoft_Word_97_-_2003___24.doc"/><Relationship Id="rId9" Type="http://schemas.openxmlformats.org/officeDocument/2006/relationships/slide" Target="slide80.xml"/><Relationship Id="rId14" Type="http://schemas.openxmlformats.org/officeDocument/2006/relationships/slide" Target="slide90.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slide" Target="slide15.xml"/><Relationship Id="rId3" Type="http://schemas.openxmlformats.org/officeDocument/2006/relationships/oleObject" Target="../embeddings/oleObject5.bin"/><Relationship Id="rId7" Type="http://schemas.openxmlformats.org/officeDocument/2006/relationships/oleObject" Target="../embeddings/Microsoft_Word_97_-_2003___3.doc"/><Relationship Id="rId12" Type="http://schemas.openxmlformats.org/officeDocument/2006/relationships/slide" Target="slide13.xml"/><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slide" Target="slide11.xml"/><Relationship Id="rId5" Type="http://schemas.openxmlformats.org/officeDocument/2006/relationships/image" Target="../media/image11.emf"/><Relationship Id="rId10" Type="http://schemas.openxmlformats.org/officeDocument/2006/relationships/slide" Target="slide9.xml"/><Relationship Id="rId4" Type="http://schemas.openxmlformats.org/officeDocument/2006/relationships/oleObject" Target="../embeddings/Microsoft_Word_97_-_2003___2.doc"/><Relationship Id="rId9" Type="http://schemas.openxmlformats.org/officeDocument/2006/relationships/slide" Target="slide7.xml"/></Relationships>
</file>

<file path=ppt/slides/_rels/slide80.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4.xml"/><Relationship Id="rId18" Type="http://schemas.openxmlformats.org/officeDocument/2006/relationships/image" Target="../media/image49.emf"/><Relationship Id="rId3" Type="http://schemas.openxmlformats.org/officeDocument/2006/relationships/slide" Target="slide74.xml"/><Relationship Id="rId7" Type="http://schemas.openxmlformats.org/officeDocument/2006/relationships/slide" Target="slide82.xml"/><Relationship Id="rId12" Type="http://schemas.openxmlformats.org/officeDocument/2006/relationships/slide" Target="slide92.xml"/><Relationship Id="rId17" Type="http://schemas.openxmlformats.org/officeDocument/2006/relationships/oleObject" Target="../embeddings/Microsoft_Word_97_-_2003___25.doc"/><Relationship Id="rId2" Type="http://schemas.openxmlformats.org/officeDocument/2006/relationships/slideLayout" Target="../slideLayouts/slideLayout1.xml"/><Relationship Id="rId16" Type="http://schemas.openxmlformats.org/officeDocument/2006/relationships/oleObject" Target="../embeddings/oleObject37.bin"/><Relationship Id="rId1" Type="http://schemas.openxmlformats.org/officeDocument/2006/relationships/vmlDrawing" Target="../drawings/vmlDrawing24.vml"/><Relationship Id="rId6" Type="http://schemas.openxmlformats.org/officeDocument/2006/relationships/slide" Target="slide80.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4.xml"/><Relationship Id="rId10" Type="http://schemas.openxmlformats.org/officeDocument/2006/relationships/slide" Target="slide88.xml"/><Relationship Id="rId19" Type="http://schemas.openxmlformats.org/officeDocument/2006/relationships/slide" Target="slide81.xml"/><Relationship Id="rId4" Type="http://schemas.openxmlformats.org/officeDocument/2006/relationships/slide" Target="slide76.xml"/><Relationship Id="rId9" Type="http://schemas.openxmlformats.org/officeDocument/2006/relationships/slide" Target="slide86.xml"/><Relationship Id="rId14" Type="http://schemas.openxmlformats.org/officeDocument/2006/relationships/slide" Target="slide98.xml"/></Relationships>
</file>

<file path=ppt/slides/_rels/slide81.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82.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5" Type="http://schemas.openxmlformats.org/officeDocument/2006/relationships/slide" Target="slide83.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83.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84.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85.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86.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4.xml"/><Relationship Id="rId18" Type="http://schemas.openxmlformats.org/officeDocument/2006/relationships/image" Target="../media/image50.emf"/><Relationship Id="rId3" Type="http://schemas.openxmlformats.org/officeDocument/2006/relationships/slide" Target="slide74.xml"/><Relationship Id="rId7" Type="http://schemas.openxmlformats.org/officeDocument/2006/relationships/slide" Target="slide82.xml"/><Relationship Id="rId12" Type="http://schemas.openxmlformats.org/officeDocument/2006/relationships/slide" Target="slide92.xml"/><Relationship Id="rId17" Type="http://schemas.openxmlformats.org/officeDocument/2006/relationships/oleObject" Target="../embeddings/Microsoft_Word_97_-_2003___26.doc"/><Relationship Id="rId2" Type="http://schemas.openxmlformats.org/officeDocument/2006/relationships/slideLayout" Target="../slideLayouts/slideLayout1.xml"/><Relationship Id="rId16" Type="http://schemas.openxmlformats.org/officeDocument/2006/relationships/oleObject" Target="../embeddings/oleObject38.bin"/><Relationship Id="rId20" Type="http://schemas.openxmlformats.org/officeDocument/2006/relationships/slide" Target="slide87.xml"/><Relationship Id="rId1" Type="http://schemas.openxmlformats.org/officeDocument/2006/relationships/vmlDrawing" Target="../drawings/vmlDrawing25.vml"/><Relationship Id="rId6" Type="http://schemas.openxmlformats.org/officeDocument/2006/relationships/slide" Target="slide80.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4.xml"/><Relationship Id="rId10" Type="http://schemas.openxmlformats.org/officeDocument/2006/relationships/slide" Target="slide88.xml"/><Relationship Id="rId19" Type="http://schemas.openxmlformats.org/officeDocument/2006/relationships/image" Target="../media/image51.png"/><Relationship Id="rId4" Type="http://schemas.openxmlformats.org/officeDocument/2006/relationships/slide" Target="slide76.xml"/><Relationship Id="rId9" Type="http://schemas.openxmlformats.org/officeDocument/2006/relationships/slide" Target="slide86.xml"/><Relationship Id="rId14" Type="http://schemas.openxmlformats.org/officeDocument/2006/relationships/slide" Target="slide98.xml"/></Relationships>
</file>

<file path=ppt/slides/_rels/slide87.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88.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6" Type="http://schemas.openxmlformats.org/officeDocument/2006/relationships/slide" Target="slide89.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5" Type="http://schemas.openxmlformats.org/officeDocument/2006/relationships/image" Target="../media/image52.png"/><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89.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15.xml"/><Relationship Id="rId2" Type="http://schemas.openxmlformats.org/officeDocument/2006/relationships/slide" Target="slide10.xml"/><Relationship Id="rId1" Type="http://schemas.openxmlformats.org/officeDocument/2006/relationships/slideLayout" Target="../slideLayouts/slideLayout15.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9.xml"/></Relationships>
</file>

<file path=ppt/slides/_rels/slide90.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91.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92.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5" Type="http://schemas.openxmlformats.org/officeDocument/2006/relationships/slide" Target="slide93.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93.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94.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5" Type="http://schemas.openxmlformats.org/officeDocument/2006/relationships/image" Target="../media/image53.png"/><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95.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5" Type="http://schemas.openxmlformats.org/officeDocument/2006/relationships/slide" Target="slide96.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96.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_rels/slide97.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8.xml"/><Relationship Id="rId18" Type="http://schemas.openxmlformats.org/officeDocument/2006/relationships/slide" Target="slide104.xml"/><Relationship Id="rId3" Type="http://schemas.openxmlformats.org/officeDocument/2006/relationships/oleObject" Target="../embeddings/oleObject39.bin"/><Relationship Id="rId7" Type="http://schemas.openxmlformats.org/officeDocument/2006/relationships/slide" Target="slide76.xml"/><Relationship Id="rId12" Type="http://schemas.openxmlformats.org/officeDocument/2006/relationships/slide" Target="slide86.xml"/><Relationship Id="rId17" Type="http://schemas.openxmlformats.org/officeDocument/2006/relationships/slide" Target="slide98.xml"/><Relationship Id="rId2" Type="http://schemas.openxmlformats.org/officeDocument/2006/relationships/slideLayout" Target="../slideLayouts/slideLayout1.xml"/><Relationship Id="rId16" Type="http://schemas.openxmlformats.org/officeDocument/2006/relationships/slide" Target="slide94.xml"/><Relationship Id="rId1" Type="http://schemas.openxmlformats.org/officeDocument/2006/relationships/vmlDrawing" Target="../drawings/vmlDrawing26.vml"/><Relationship Id="rId6" Type="http://schemas.openxmlformats.org/officeDocument/2006/relationships/slide" Target="slide74.xml"/><Relationship Id="rId11" Type="http://schemas.openxmlformats.org/officeDocument/2006/relationships/slide" Target="slide84.xml"/><Relationship Id="rId5" Type="http://schemas.openxmlformats.org/officeDocument/2006/relationships/image" Target="../media/image54.emf"/><Relationship Id="rId15" Type="http://schemas.openxmlformats.org/officeDocument/2006/relationships/slide" Target="slide92.xml"/><Relationship Id="rId10" Type="http://schemas.openxmlformats.org/officeDocument/2006/relationships/slide" Target="slide82.xml"/><Relationship Id="rId4" Type="http://schemas.openxmlformats.org/officeDocument/2006/relationships/oleObject" Target="../embeddings/Microsoft_Word_97_-_2003___27.doc"/><Relationship Id="rId9" Type="http://schemas.openxmlformats.org/officeDocument/2006/relationships/slide" Target="slide80.xml"/><Relationship Id="rId14" Type="http://schemas.openxmlformats.org/officeDocument/2006/relationships/slide" Target="slide90.xml"/></Relationships>
</file>

<file path=ppt/slides/_rels/slide98.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4.xml"/><Relationship Id="rId18" Type="http://schemas.openxmlformats.org/officeDocument/2006/relationships/oleObject" Target="../embeddings/Microsoft_Word_97_-_2003___28.doc"/><Relationship Id="rId3" Type="http://schemas.openxmlformats.org/officeDocument/2006/relationships/slide" Target="slide74.xml"/><Relationship Id="rId7" Type="http://schemas.openxmlformats.org/officeDocument/2006/relationships/slide" Target="slide82.xml"/><Relationship Id="rId12" Type="http://schemas.openxmlformats.org/officeDocument/2006/relationships/slide" Target="slide92.xml"/><Relationship Id="rId17" Type="http://schemas.openxmlformats.org/officeDocument/2006/relationships/oleObject" Target="../embeddings/oleObject40.bin"/><Relationship Id="rId2" Type="http://schemas.openxmlformats.org/officeDocument/2006/relationships/slideLayout" Target="../slideLayouts/slideLayout1.xml"/><Relationship Id="rId16" Type="http://schemas.openxmlformats.org/officeDocument/2006/relationships/image" Target="../media/image56.png"/><Relationship Id="rId20" Type="http://schemas.openxmlformats.org/officeDocument/2006/relationships/slide" Target="slide99.xml"/><Relationship Id="rId1" Type="http://schemas.openxmlformats.org/officeDocument/2006/relationships/vmlDrawing" Target="../drawings/vmlDrawing27.vml"/><Relationship Id="rId6" Type="http://schemas.openxmlformats.org/officeDocument/2006/relationships/slide" Target="slide80.xml"/><Relationship Id="rId11" Type="http://schemas.openxmlformats.org/officeDocument/2006/relationships/slide" Target="slide90.xml"/><Relationship Id="rId5" Type="http://schemas.openxmlformats.org/officeDocument/2006/relationships/slide" Target="slide78.xml"/><Relationship Id="rId15" Type="http://schemas.openxmlformats.org/officeDocument/2006/relationships/slide" Target="slide104.xml"/><Relationship Id="rId10" Type="http://schemas.openxmlformats.org/officeDocument/2006/relationships/slide" Target="slide88.xml"/><Relationship Id="rId19" Type="http://schemas.openxmlformats.org/officeDocument/2006/relationships/image" Target="../media/image55.emf"/><Relationship Id="rId4" Type="http://schemas.openxmlformats.org/officeDocument/2006/relationships/slide" Target="slide76.xml"/><Relationship Id="rId9" Type="http://schemas.openxmlformats.org/officeDocument/2006/relationships/slide" Target="slide86.xml"/><Relationship Id="rId14" Type="http://schemas.openxmlformats.org/officeDocument/2006/relationships/slide" Target="slide98.xml"/></Relationships>
</file>

<file path=ppt/slides/_rels/slide99.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8.xml"/><Relationship Id="rId3" Type="http://schemas.openxmlformats.org/officeDocument/2006/relationships/slide" Target="slide76.xml"/><Relationship Id="rId7" Type="http://schemas.openxmlformats.org/officeDocument/2006/relationships/slide" Target="slide84.xml"/><Relationship Id="rId12" Type="http://schemas.openxmlformats.org/officeDocument/2006/relationships/slide" Target="slide94.xml"/><Relationship Id="rId2" Type="http://schemas.openxmlformats.org/officeDocument/2006/relationships/slide" Target="slide74.xml"/><Relationship Id="rId1" Type="http://schemas.openxmlformats.org/officeDocument/2006/relationships/slideLayout" Target="../slideLayouts/slideLayout1.xml"/><Relationship Id="rId6" Type="http://schemas.openxmlformats.org/officeDocument/2006/relationships/slide" Target="slide82.xml"/><Relationship Id="rId11" Type="http://schemas.openxmlformats.org/officeDocument/2006/relationships/slide" Target="slide92.xml"/><Relationship Id="rId5" Type="http://schemas.openxmlformats.org/officeDocument/2006/relationships/slide" Target="slide80.xml"/><Relationship Id="rId10" Type="http://schemas.openxmlformats.org/officeDocument/2006/relationships/slide" Target="slide90.xml"/><Relationship Id="rId4" Type="http://schemas.openxmlformats.org/officeDocument/2006/relationships/slide" Target="slide78.xml"/><Relationship Id="rId9" Type="http://schemas.openxmlformats.org/officeDocument/2006/relationships/slide" Target="slide88.xml"/><Relationship Id="rId14" Type="http://schemas.openxmlformats.org/officeDocument/2006/relationships/slide" Target="slide1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p:cNvSpPr txBox="1">
            <a:spLocks/>
          </p:cNvSpPr>
          <p:nvPr/>
        </p:nvSpPr>
        <p:spPr>
          <a:xfrm>
            <a:off x="1054646" y="4304948"/>
            <a:ext cx="6787071" cy="1056362"/>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defTabSz="1219140">
              <a:lnSpc>
                <a:spcPct val="150000"/>
              </a:lnSpc>
            </a:pPr>
            <a:r>
              <a:rPr lang="zh-CN" altLang="zh-CN" sz="3200" b="1" dirty="0">
                <a:solidFill>
                  <a:schemeClr val="bg1"/>
                </a:solidFill>
                <a:latin typeface="Times New Roman" pitchFamily="18" charset="0"/>
                <a:ea typeface="微软雅黑"/>
                <a:cs typeface="Times New Roman" pitchFamily="18" charset="0"/>
              </a:rPr>
              <a:t>第</a:t>
            </a:r>
            <a:r>
              <a:rPr lang="en-US" altLang="zh-CN" sz="3200" b="1" dirty="0">
                <a:solidFill>
                  <a:schemeClr val="bg1"/>
                </a:solidFill>
                <a:latin typeface="Times New Roman" pitchFamily="18" charset="0"/>
                <a:ea typeface="微软雅黑"/>
                <a:cs typeface="Times New Roman" pitchFamily="18" charset="0"/>
              </a:rPr>
              <a:t>24</a:t>
            </a:r>
            <a:r>
              <a:rPr lang="zh-CN" altLang="zh-CN" sz="3200" b="1" dirty="0">
                <a:solidFill>
                  <a:schemeClr val="bg1"/>
                </a:solidFill>
                <a:latin typeface="Times New Roman" pitchFamily="18" charset="0"/>
                <a:ea typeface="微软雅黑"/>
                <a:cs typeface="Times New Roman" pitchFamily="18" charset="0"/>
              </a:rPr>
              <a:t>讲　</a:t>
            </a:r>
            <a:r>
              <a:rPr lang="zh-CN" altLang="en-US" sz="3200" b="1" dirty="0">
                <a:solidFill>
                  <a:schemeClr val="bg1"/>
                </a:solidFill>
                <a:latin typeface="Times New Roman" pitchFamily="18" charset="0"/>
                <a:ea typeface="微软雅黑"/>
                <a:cs typeface="Times New Roman" pitchFamily="18" charset="0"/>
              </a:rPr>
              <a:t>化学反应速率</a:t>
            </a: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24963" y="1300931"/>
            <a:ext cx="10942851" cy="4001071"/>
          </a:xfrm>
          <a:prstGeom prst="rect">
            <a:avLst/>
          </a:prstGeom>
        </p:spPr>
        <p:txBody>
          <a:bodyPr wrap="square" lIns="121898" tIns="60948" rIns="121898" bIns="60948">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本题考查化学反应速率的计算，意在考查学生对化学反应速率公式的灵活运用能力。前</a:t>
            </a:r>
            <a:r>
              <a:rPr lang="en-US" altLang="zh-CN" sz="2800" kern="100" dirty="0">
                <a:latin typeface="Times New Roman"/>
                <a:ea typeface="华文细黑"/>
              </a:rPr>
              <a:t>3 s</a:t>
            </a:r>
            <a:r>
              <a:rPr lang="zh-CN" altLang="zh-CN" sz="2800" kern="100" dirty="0">
                <a:latin typeface="Times New Roman"/>
                <a:ea typeface="华文细黑"/>
                <a:cs typeface="Times New Roman"/>
              </a:rPr>
              <a:t>用</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表示的反应速率为</a:t>
            </a:r>
            <a:r>
              <a:rPr lang="en-US" altLang="zh-CN" sz="2800" kern="100" dirty="0">
                <a:latin typeface="Times New Roman"/>
                <a:ea typeface="华文细黑"/>
              </a:rPr>
              <a:t>0.1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，即用</a:t>
            </a:r>
            <a:r>
              <a:rPr lang="en-US" altLang="zh-CN" sz="2800" kern="100" dirty="0">
                <a:latin typeface="Times New Roman"/>
                <a:ea typeface="华文细黑"/>
              </a:rPr>
              <a:t>NO</a:t>
            </a:r>
            <a:r>
              <a:rPr lang="zh-CN" altLang="zh-CN" sz="2800" kern="100" dirty="0">
                <a:latin typeface="Times New Roman"/>
                <a:ea typeface="华文细黑"/>
                <a:cs typeface="Times New Roman"/>
              </a:rPr>
              <a:t>表示的反应速率为</a:t>
            </a:r>
            <a:r>
              <a:rPr lang="en-US" altLang="zh-CN" sz="2800" kern="100" dirty="0">
                <a:latin typeface="Times New Roman"/>
                <a:ea typeface="华文细黑"/>
              </a:rPr>
              <a:t>0.2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，如果</a:t>
            </a:r>
            <a:r>
              <a:rPr lang="en-US" altLang="zh-CN" sz="2800" kern="1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6 s</a:t>
            </a:r>
            <a:r>
              <a:rPr lang="zh-CN" altLang="zh-CN" sz="2800" kern="100" dirty="0">
                <a:latin typeface="Times New Roman"/>
                <a:ea typeface="华文细黑"/>
                <a:cs typeface="Times New Roman"/>
              </a:rPr>
              <a:t>的反应速率仍为</a:t>
            </a:r>
            <a:r>
              <a:rPr lang="en-US" altLang="zh-CN" sz="2800" kern="100" dirty="0">
                <a:latin typeface="Times New Roman"/>
                <a:ea typeface="华文细黑"/>
              </a:rPr>
              <a:t>0.2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，则</a:t>
            </a:r>
            <a:r>
              <a:rPr lang="en-US" altLang="zh-CN" sz="2800" kern="100" dirty="0">
                <a:latin typeface="Times New Roman"/>
                <a:ea typeface="华文细黑"/>
              </a:rPr>
              <a:t>NO</a:t>
            </a:r>
            <a:r>
              <a:rPr lang="zh-CN" altLang="zh-CN" sz="2800" kern="100" dirty="0">
                <a:latin typeface="Times New Roman"/>
                <a:ea typeface="华文细黑"/>
                <a:cs typeface="Times New Roman"/>
              </a:rPr>
              <a:t>的浓度为</a:t>
            </a:r>
            <a:r>
              <a:rPr lang="en-US" altLang="zh-CN" sz="2800" kern="100" dirty="0">
                <a:latin typeface="Times New Roman"/>
                <a:ea typeface="华文细黑"/>
              </a:rPr>
              <a:t>1.2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，由于随着反应进行，反应物的浓度减小，反应速率减慢，故应小于</a:t>
            </a:r>
            <a:r>
              <a:rPr lang="en-US" altLang="zh-CN" sz="2800" kern="100" dirty="0">
                <a:latin typeface="Times New Roman"/>
                <a:ea typeface="华文细黑"/>
              </a:rPr>
              <a:t>1.2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430780" algn="l"/>
              </a:tabLs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2800" kern="100" dirty="0">
              <a:solidFill>
                <a:schemeClr val="accent6">
                  <a:lumMod val="75000"/>
                </a:schemeClr>
              </a:solidFill>
              <a:latin typeface="宋体"/>
              <a:cs typeface="Courier New"/>
            </a:endParaRPr>
          </a:p>
        </p:txBody>
      </p:sp>
      <p:sp>
        <p:nvSpPr>
          <p:cNvPr id="3"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564988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2209" y="752798"/>
            <a:ext cx="11344407" cy="5262979"/>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判断</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时刻分别改变的一个条件。</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．增大压强</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．减小压强</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．升高温度</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．降低温度</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E</a:t>
            </a:r>
            <a:r>
              <a:rPr lang="zh-CN" altLang="zh-CN" sz="2800" kern="100" dirty="0">
                <a:latin typeface="Times New Roman"/>
                <a:ea typeface="华文细黑"/>
                <a:cs typeface="Times New Roman"/>
              </a:rPr>
              <a:t>．加催化剂</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．充入氮气</a:t>
            </a:r>
            <a:endParaRPr lang="zh-CN" altLang="zh-CN" sz="1050" kern="100" dirty="0">
              <a:latin typeface="宋体"/>
              <a:cs typeface="Courier New"/>
            </a:endParaRPr>
          </a:p>
          <a:p>
            <a:pPr>
              <a:lnSpc>
                <a:spcPct val="150000"/>
              </a:lnSpc>
            </a:pPr>
            <a:r>
              <a:rPr lang="en-US" altLang="zh-CN" sz="2800" i="1" kern="100" dirty="0">
                <a:latin typeface="Times New Roman"/>
                <a:ea typeface="华文细黑"/>
              </a:rPr>
              <a:t>t</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时刻</a:t>
            </a:r>
            <a:r>
              <a:rPr lang="en-US" altLang="zh-CN" sz="2800" kern="100" dirty="0" smtClean="0">
                <a:latin typeface="Times New Roman"/>
                <a:ea typeface="华文细黑"/>
              </a:rPr>
              <a:t>___</a:t>
            </a:r>
            <a:r>
              <a:rPr lang="zh-CN" altLang="zh-CN" sz="2800" kern="100" dirty="0" smtClean="0">
                <a:latin typeface="Times New Roman"/>
                <a:ea typeface="华文细黑"/>
                <a:cs typeface="Times New Roman"/>
              </a:rPr>
              <a:t>；</a:t>
            </a:r>
            <a:r>
              <a:rPr lang="en-US" altLang="zh-CN" sz="2800" i="1" kern="100" dirty="0">
                <a:latin typeface="Times New Roman"/>
                <a:ea typeface="华文细黑"/>
              </a:rPr>
              <a:t>t</a:t>
            </a:r>
            <a:r>
              <a:rPr lang="en-US" altLang="zh-CN" sz="2800" kern="100" baseline="-25000" dirty="0">
                <a:latin typeface="Times New Roman"/>
                <a:ea typeface="华文细黑"/>
              </a:rPr>
              <a:t>3</a:t>
            </a:r>
            <a:r>
              <a:rPr lang="zh-CN" altLang="zh-CN" sz="2800" kern="100" dirty="0" smtClean="0">
                <a:latin typeface="Times New Roman"/>
                <a:ea typeface="华文细黑"/>
                <a:cs typeface="Times New Roman"/>
              </a:rPr>
              <a:t>时刻</a:t>
            </a:r>
            <a:r>
              <a:rPr lang="en-US" altLang="zh-CN" sz="2800" kern="100" dirty="0" smtClean="0">
                <a:latin typeface="Times New Roman"/>
                <a:ea typeface="华文细黑"/>
              </a:rPr>
              <a:t>___</a:t>
            </a:r>
            <a:r>
              <a:rPr lang="zh-CN" altLang="zh-CN" sz="2800" kern="100" dirty="0" smtClean="0">
                <a:latin typeface="Times New Roman"/>
                <a:ea typeface="华文细黑"/>
                <a:cs typeface="Times New Roman"/>
              </a:rPr>
              <a:t>；</a:t>
            </a:r>
            <a:r>
              <a:rPr lang="en-US" altLang="zh-CN" sz="2800" i="1" kern="100" dirty="0">
                <a:latin typeface="Times New Roman"/>
                <a:ea typeface="华文细黑"/>
              </a:rPr>
              <a:t>t</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时刻</a:t>
            </a:r>
            <a:r>
              <a:rPr lang="en-US" altLang="zh-CN" sz="2800" kern="100" dirty="0" smtClean="0">
                <a:latin typeface="Times New Roman"/>
                <a:ea typeface="华文细黑"/>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rPr>
              <a:t>t</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时，</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同时增大，且</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增大得更快，平衡向逆反应方向移动，所以</a:t>
            </a:r>
            <a:r>
              <a:rPr lang="en-US" altLang="zh-CN" sz="2800" i="1" kern="100" dirty="0">
                <a:latin typeface="Times New Roman"/>
                <a:ea typeface="华文细黑"/>
              </a:rPr>
              <a:t>t</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时改变的条件是升温。</a:t>
            </a:r>
            <a:r>
              <a:rPr lang="en-US" altLang="zh-CN" sz="2800" i="1" kern="100" dirty="0">
                <a:latin typeface="Times New Roman"/>
                <a:ea typeface="华文细黑"/>
              </a:rPr>
              <a:t>t</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时，</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同时增大且增大量相同，平衡不移动，所以</a:t>
            </a:r>
            <a:r>
              <a:rPr lang="en-US" altLang="zh-CN" sz="2800" i="1" kern="100" dirty="0">
                <a:latin typeface="Times New Roman"/>
                <a:ea typeface="华文细黑"/>
              </a:rPr>
              <a:t>t</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时改变的条件是加催化剂。</a:t>
            </a:r>
            <a:r>
              <a:rPr lang="en-US" altLang="zh-CN" sz="2800" i="1" kern="100" dirty="0">
                <a:latin typeface="Times New Roman"/>
                <a:ea typeface="华文细黑"/>
              </a:rPr>
              <a:t>t</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时，</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同时减小，但平衡向逆反应方向移动，所以</a:t>
            </a:r>
            <a:r>
              <a:rPr lang="en-US" altLang="zh-CN" sz="2800" i="1" kern="100" dirty="0">
                <a:latin typeface="Times New Roman"/>
                <a:ea typeface="华文细黑"/>
              </a:rPr>
              <a:t>t</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时改变的条件是减小压强。</a:t>
            </a:r>
            <a:endParaRPr lang="zh-CN" altLang="zh-CN" sz="2800" kern="100" dirty="0">
              <a:effectLst/>
              <a:latin typeface="宋体"/>
              <a:cs typeface="Courier New"/>
            </a:endParaRPr>
          </a:p>
        </p:txBody>
      </p:sp>
      <p:sp>
        <p:nvSpPr>
          <p:cNvPr id="6" name="矩形 5"/>
          <p:cNvSpPr/>
          <p:nvPr/>
        </p:nvSpPr>
        <p:spPr>
          <a:xfrm>
            <a:off x="1558702" y="2775286"/>
            <a:ext cx="411362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r>
              <a:rPr lang="zh-CN" altLang="zh-CN" sz="2800" kern="100" dirty="0">
                <a:solidFill>
                  <a:schemeClr val="accent6">
                    <a:lumMod val="75000"/>
                  </a:schemeClr>
                </a:solidFill>
                <a:latin typeface="Times New Roman"/>
                <a:ea typeface="华文细黑"/>
              </a:rPr>
              <a:t>　</a:t>
            </a:r>
            <a:r>
              <a:rPr lang="en-US" altLang="zh-CN" sz="2800" kern="100" dirty="0" smtClean="0">
                <a:solidFill>
                  <a:schemeClr val="accent6">
                    <a:lumMod val="75000"/>
                  </a:schemeClr>
                </a:solidFill>
                <a:latin typeface="Times New Roman"/>
                <a:ea typeface="华文细黑"/>
              </a:rPr>
              <a:t>             E</a:t>
            </a:r>
            <a:r>
              <a:rPr lang="zh-CN" altLang="zh-CN" sz="2800" kern="100" dirty="0" smtClean="0">
                <a:solidFill>
                  <a:schemeClr val="accent6">
                    <a:lumMod val="75000"/>
                  </a:schemeClr>
                </a:solidFill>
                <a:latin typeface="Times New Roman"/>
                <a:ea typeface="华文细黑"/>
              </a:rPr>
              <a:t>　</a:t>
            </a:r>
            <a:r>
              <a:rPr lang="en-US" altLang="zh-CN" sz="2800" kern="100" dirty="0" smtClean="0">
                <a:solidFill>
                  <a:schemeClr val="accent6">
                    <a:lumMod val="75000"/>
                  </a:schemeClr>
                </a:solidFill>
                <a:latin typeface="Times New Roman"/>
                <a:ea typeface="华文细黑"/>
              </a:rPr>
              <a:t>              B</a:t>
            </a:r>
            <a:endParaRPr lang="zh-CN" altLang="en-US" sz="2800" kern="100" dirty="0">
              <a:solidFill>
                <a:schemeClr val="accent6">
                  <a:lumMod val="75000"/>
                </a:schemeClr>
              </a:solidFill>
              <a:latin typeface="Times New Roman"/>
              <a:ea typeface="华文细黑"/>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867709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4" end="4"/>
                                            </p:txEl>
                                          </p:spTgt>
                                        </p:tgtEl>
                                      </p:cBhvr>
                                    </p:animEffect>
                                    <p:set>
                                      <p:cBhvr>
                                        <p:cTn id="17" dur="1" fill="hold">
                                          <p:stCondLst>
                                            <p:cond delay="499"/>
                                          </p:stCondLst>
                                        </p:cTn>
                                        <p:tgtEl>
                                          <p:spTgt spid="4">
                                            <p:txEl>
                                              <p:pRg st="4" end="4"/>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6" grpId="0"/>
      <p:bldP spid="6"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8197" y="1053530"/>
            <a:ext cx="11572430" cy="3323987"/>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依据</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中的结论，下列时间段中，氨的百分含量最高的是</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0</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i="1" kern="100" dirty="0" smtClean="0">
                <a:latin typeface="Times New Roman"/>
                <a:ea typeface="华文细黑"/>
                <a:cs typeface="Courier New"/>
              </a:rPr>
              <a:t>t</a:t>
            </a:r>
            <a:r>
              <a:rPr lang="en-US" altLang="zh-CN" sz="2800" kern="100" baseline="-25000" dirty="0" smtClean="0">
                <a:latin typeface="Times New Roman"/>
                <a:ea typeface="华文细黑"/>
                <a:cs typeface="Courier New"/>
              </a:rPr>
              <a:t>6</a:t>
            </a:r>
          </a:p>
          <a:p>
            <a:pPr algn="just">
              <a:lnSpc>
                <a:spcPct val="150000"/>
              </a:lnSpc>
              <a:spcAft>
                <a:spcPts val="0"/>
              </a:spcAft>
              <a:tabLst>
                <a:tab pos="2430780"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根据图示知，</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时间段内平衡均向逆反应方向移动，</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的含量均比</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0</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时间段的低，所以</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0</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时间段内</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的百分含量最高</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9695606" y="1190001"/>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rPr>
              <a:t>A</a:t>
            </a:r>
            <a:endParaRPr lang="zh-CN" altLang="en-US" sz="2800" b="1" kern="100" dirty="0">
              <a:solidFill>
                <a:schemeClr val="accent6">
                  <a:lumMod val="75000"/>
                </a:schemeClr>
              </a:solidFill>
              <a:latin typeface="Times New Roman"/>
              <a:ea typeface="华文细黑"/>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614438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3" grpId="0"/>
      <p:bldP spid="3"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2209" y="981522"/>
            <a:ext cx="11344407" cy="3754874"/>
          </a:xfrm>
          <a:prstGeom prst="rect">
            <a:avLst/>
          </a:prstGeom>
        </p:spPr>
        <p:txBody>
          <a:bodyPr>
            <a:spAutoFit/>
          </a:bodyPr>
          <a:lstStyle/>
          <a:p>
            <a:pPr>
              <a:lnSpc>
                <a:spcPct val="170000"/>
              </a:lnSpc>
            </a:pPr>
            <a:r>
              <a:rPr lang="en-US" altLang="zh-CN" sz="2800" kern="100" dirty="0" smtClean="0">
                <a:latin typeface="Times New Roman"/>
                <a:ea typeface="华文细黑"/>
              </a:rPr>
              <a:t>(</a:t>
            </a:r>
            <a:r>
              <a:rPr lang="en-US" altLang="zh-CN" sz="2800" kern="100" dirty="0">
                <a:latin typeface="Times New Roman"/>
                <a:ea typeface="华文细黑"/>
              </a:rPr>
              <a:t>4)</a:t>
            </a:r>
            <a:r>
              <a:rPr lang="zh-CN" altLang="zh-CN" sz="2800" kern="100" dirty="0">
                <a:latin typeface="Times New Roman"/>
                <a:ea typeface="华文细黑"/>
                <a:cs typeface="Times New Roman"/>
              </a:rPr>
              <a:t>如果在</a:t>
            </a:r>
            <a:r>
              <a:rPr lang="en-US" altLang="zh-CN" sz="2800" i="1" kern="100" dirty="0">
                <a:latin typeface="Times New Roman"/>
                <a:ea typeface="华文细黑"/>
              </a:rPr>
              <a:t>t</a:t>
            </a:r>
            <a:r>
              <a:rPr lang="en-US" altLang="zh-CN" sz="2800" kern="100" baseline="-25000" dirty="0">
                <a:latin typeface="Times New Roman"/>
                <a:ea typeface="华文细黑"/>
              </a:rPr>
              <a:t>6</a:t>
            </a:r>
            <a:r>
              <a:rPr lang="zh-CN" altLang="zh-CN" sz="2800" kern="100" dirty="0">
                <a:latin typeface="Times New Roman"/>
                <a:ea typeface="华文细黑"/>
                <a:cs typeface="Times New Roman"/>
              </a:rPr>
              <a:t>时刻，从反应体系中分离出部分氨，</a:t>
            </a:r>
            <a:r>
              <a:rPr lang="en-US" altLang="zh-CN" sz="2800" i="1" kern="100" dirty="0">
                <a:latin typeface="Times New Roman"/>
                <a:ea typeface="华文细黑"/>
              </a:rPr>
              <a:t>t</a:t>
            </a:r>
            <a:r>
              <a:rPr lang="en-US" altLang="zh-CN" sz="2800" kern="100" baseline="-25000" dirty="0">
                <a:latin typeface="Times New Roman"/>
                <a:ea typeface="华文细黑"/>
              </a:rPr>
              <a:t>7</a:t>
            </a:r>
            <a:r>
              <a:rPr lang="zh-CN" altLang="zh-CN" sz="2800" kern="100" dirty="0">
                <a:latin typeface="Times New Roman"/>
                <a:ea typeface="华文细黑"/>
                <a:cs typeface="Times New Roman"/>
              </a:rPr>
              <a:t>时刻反应达到平衡状态，请在图中画出反应速率的变化曲线</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0000"/>
              </a:lnSpc>
              <a:spcAft>
                <a:spcPts val="0"/>
              </a:spcAft>
              <a:tabLst>
                <a:tab pos="2430780" algn="l"/>
              </a:tabLst>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6</a:t>
            </a:r>
            <a:r>
              <a:rPr lang="zh-CN" altLang="zh-CN" sz="2800" kern="100" dirty="0">
                <a:latin typeface="Times New Roman"/>
                <a:ea typeface="华文细黑"/>
                <a:cs typeface="Times New Roman"/>
              </a:rPr>
              <a:t>时刻分离出部分</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立刻减小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0000"/>
              </a:lnSpc>
              <a:spcAft>
                <a:spcPts val="0"/>
              </a:spcAft>
              <a:tabLst>
                <a:tab pos="2430780" algn="l"/>
              </a:tabLst>
            </a:pPr>
            <a:r>
              <a:rPr lang="zh-CN" altLang="zh-CN" sz="2800" kern="100" dirty="0" smtClean="0">
                <a:latin typeface="Times New Roman"/>
                <a:ea typeface="华文细黑"/>
                <a:cs typeface="Times New Roman"/>
              </a:rPr>
              <a:t>而</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zh-CN" altLang="zh-CN" sz="2800" kern="100" dirty="0">
                <a:latin typeface="Times New Roman"/>
                <a:ea typeface="华文细黑"/>
                <a:cs typeface="Times New Roman"/>
              </a:rPr>
              <a:t>逐渐减小，在</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时刻二者相等，反应</a:t>
            </a:r>
            <a:r>
              <a:rPr lang="zh-CN" altLang="zh-CN" sz="2800" kern="100" dirty="0" smtClean="0">
                <a:latin typeface="Times New Roman"/>
                <a:ea typeface="华文细黑"/>
                <a:cs typeface="Times New Roman"/>
              </a:rPr>
              <a:t>重新</a:t>
            </a:r>
            <a:endParaRPr lang="en-US" altLang="zh-CN" sz="2800" kern="100" dirty="0" smtClean="0">
              <a:latin typeface="Times New Roman"/>
              <a:ea typeface="华文细黑"/>
              <a:cs typeface="Times New Roman"/>
            </a:endParaRPr>
          </a:p>
          <a:p>
            <a:pPr algn="just">
              <a:lnSpc>
                <a:spcPct val="170000"/>
              </a:lnSpc>
              <a:spcAft>
                <a:spcPts val="0"/>
              </a:spcAft>
              <a:tabLst>
                <a:tab pos="2430780" algn="l"/>
              </a:tabLst>
            </a:pPr>
            <a:r>
              <a:rPr lang="zh-CN" altLang="zh-CN" sz="2800" kern="100" dirty="0" smtClean="0">
                <a:latin typeface="Times New Roman"/>
                <a:ea typeface="华文细黑"/>
                <a:cs typeface="Times New Roman"/>
              </a:rPr>
              <a:t>达到</a:t>
            </a:r>
            <a:r>
              <a:rPr lang="zh-CN" altLang="zh-CN" sz="2800" kern="100" dirty="0">
                <a:latin typeface="Times New Roman"/>
                <a:ea typeface="华文细黑"/>
                <a:cs typeface="Times New Roman"/>
              </a:rPr>
              <a:t>平衡，据此可画出反应速率的变化曲线</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208898" name="Picture 2" descr="49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3953" y="1989634"/>
            <a:ext cx="3640854"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0948950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linds(horizontal)">
                                      <p:cBhvr>
                                        <p:cTn id="10" dur="500"/>
                                        <p:tgtEl>
                                          <p:spTgt spid="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linds(horizontal)">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08898"/>
                                        </p:tgtEl>
                                        <p:attrNameLst>
                                          <p:attrName>style.visibility</p:attrName>
                                        </p:attrNameLst>
                                      </p:cBhvr>
                                      <p:to>
                                        <p:strVal val="visible"/>
                                      </p:to>
                                    </p:set>
                                    <p:animEffect transition="in" filter="blinds(horizontal)">
                                      <p:cBhvr>
                                        <p:cTn id="18" dur="500"/>
                                        <p:tgtEl>
                                          <p:spTgt spid="2088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
                                            <p:txEl>
                                              <p:pRg st="1" end="1"/>
                                            </p:txEl>
                                          </p:spTgt>
                                        </p:tgtEl>
                                      </p:cBhvr>
                                    </p:animEffect>
                                    <p:set>
                                      <p:cBhvr>
                                        <p:cTn id="23" dur="1" fill="hold">
                                          <p:stCondLst>
                                            <p:cond delay="499"/>
                                          </p:stCondLst>
                                        </p:cTn>
                                        <p:tgtEl>
                                          <p:spTgt spid="4">
                                            <p:txEl>
                                              <p:pRg st="1" end="1"/>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
                                            <p:txEl>
                                              <p:pRg st="2" end="2"/>
                                            </p:txEl>
                                          </p:spTgt>
                                        </p:tgtEl>
                                      </p:cBhvr>
                                    </p:animEffect>
                                    <p:set>
                                      <p:cBhvr>
                                        <p:cTn id="26" dur="1" fill="hold">
                                          <p:stCondLst>
                                            <p:cond delay="499"/>
                                          </p:stCondLst>
                                        </p:cTn>
                                        <p:tgtEl>
                                          <p:spTgt spid="4">
                                            <p:txEl>
                                              <p:pRg st="2" end="2"/>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
                                            <p:txEl>
                                              <p:pRg st="3" end="3"/>
                                            </p:txEl>
                                          </p:spTgt>
                                        </p:tgtEl>
                                      </p:cBhvr>
                                    </p:animEffect>
                                    <p:set>
                                      <p:cBhvr>
                                        <p:cTn id="29" dur="1" fill="hold">
                                          <p:stCondLst>
                                            <p:cond delay="499"/>
                                          </p:stCondLst>
                                        </p:cTn>
                                        <p:tgtEl>
                                          <p:spTgt spid="4">
                                            <p:txEl>
                                              <p:pRg st="3" end="3"/>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08898"/>
                                        </p:tgtEl>
                                      </p:cBhvr>
                                    </p:animEffect>
                                    <p:set>
                                      <p:cBhvr>
                                        <p:cTn id="32" dur="1" fill="hold">
                                          <p:stCondLst>
                                            <p:cond delay="499"/>
                                          </p:stCondLst>
                                        </p:cTn>
                                        <p:tgtEl>
                                          <p:spTgt spid="208898"/>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2209" y="981522"/>
            <a:ext cx="11344407" cy="1384995"/>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rPr>
              <a:t>(5)</a:t>
            </a:r>
            <a:r>
              <a:rPr lang="zh-CN" altLang="zh-CN" sz="2800" kern="100" dirty="0">
                <a:latin typeface="Times New Roman"/>
                <a:ea typeface="华文细黑"/>
                <a:cs typeface="Times New Roman"/>
              </a:rPr>
              <a:t>一定条件下，合成氨反应达到平衡时，测得混合气体中氨气的体积分数为</a:t>
            </a:r>
            <a:r>
              <a:rPr lang="en-US" altLang="zh-CN" sz="2800" kern="100" dirty="0">
                <a:latin typeface="Times New Roman"/>
                <a:ea typeface="华文细黑"/>
              </a:rPr>
              <a:t>20%</a:t>
            </a:r>
            <a:r>
              <a:rPr lang="zh-CN" altLang="zh-CN" sz="2800" kern="100" dirty="0">
                <a:latin typeface="Times New Roman"/>
                <a:ea typeface="华文细黑"/>
                <a:cs typeface="Times New Roman"/>
              </a:rPr>
              <a:t>，则反应后与反应前的混合气体体积之比为</a:t>
            </a:r>
            <a:r>
              <a:rPr lang="en-US" altLang="zh-CN" sz="2800" kern="100" dirty="0" smtClean="0">
                <a:latin typeface="Times New Roman"/>
                <a:ea typeface="华文细黑"/>
              </a:rPr>
              <a:t>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1809813"/>
              </p:ext>
            </p:extLst>
          </p:nvPr>
        </p:nvGraphicFramePr>
        <p:xfrm>
          <a:off x="481802" y="2493690"/>
          <a:ext cx="11372850" cy="3905250"/>
        </p:xfrm>
        <a:graphic>
          <a:graphicData uri="http://schemas.openxmlformats.org/presentationml/2006/ole">
            <mc:AlternateContent xmlns:mc="http://schemas.openxmlformats.org/markup-compatibility/2006">
              <mc:Choice xmlns:v="urn:schemas-microsoft-com:vml" Requires="v">
                <p:oleObj spid="_x0000_s209946" name="Document" r:id="rId4" imgW="11374692" imgH="3910518" progId="Word.Document.8">
                  <p:embed/>
                </p:oleObj>
              </mc:Choice>
              <mc:Fallback>
                <p:oleObj name="Document" r:id="rId4" imgW="11374692" imgH="3910518" progId="Word.Document.8">
                  <p:embed/>
                  <p:pic>
                    <p:nvPicPr>
                      <p:cNvPr id="0" name=""/>
                      <p:cNvPicPr/>
                      <p:nvPr/>
                    </p:nvPicPr>
                    <p:blipFill>
                      <a:blip r:embed="rId5"/>
                      <a:stretch>
                        <a:fillRect/>
                      </a:stretch>
                    </p:blipFill>
                    <p:spPr>
                      <a:xfrm>
                        <a:off x="481802" y="2493690"/>
                        <a:ext cx="11372850" cy="3905250"/>
                      </a:xfrm>
                      <a:prstGeom prst="rect">
                        <a:avLst/>
                      </a:prstGeom>
                    </p:spPr>
                  </p:pic>
                </p:oleObj>
              </mc:Fallback>
            </mc:AlternateContent>
          </a:graphicData>
        </a:graphic>
      </p:graphicFrame>
      <p:sp>
        <p:nvSpPr>
          <p:cNvPr id="5" name="矩形 4"/>
          <p:cNvSpPr/>
          <p:nvPr/>
        </p:nvSpPr>
        <p:spPr>
          <a:xfrm>
            <a:off x="8615486" y="1773610"/>
            <a:ext cx="90281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5∶6</a:t>
            </a:r>
            <a:endParaRPr lang="zh-CN" altLang="en-US" sz="2800" kern="100" dirty="0">
              <a:solidFill>
                <a:schemeClr val="accent6">
                  <a:lumMod val="75000"/>
                </a:schemeClr>
              </a:solidFill>
              <a:latin typeface="Times New Roman"/>
              <a:ea typeface="华文细黑"/>
            </a:endParaRPr>
          </a:p>
        </p:txBody>
      </p:sp>
      <p:sp>
        <p:nvSpPr>
          <p:cNvPr id="19"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6847581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3"/>
                  </p:tgtEl>
                </p:cond>
              </p:nextCondLst>
            </p:seq>
          </p:childTnLst>
        </p:cTn>
      </p:par>
    </p:tnLst>
    <p:bldLst>
      <p:bldP spid="5" grpId="0"/>
      <p:bldP spid="5"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2558" y="621482"/>
            <a:ext cx="11524006" cy="2332946"/>
          </a:xfrm>
          <a:prstGeom prst="rect">
            <a:avLst/>
          </a:prstGeom>
        </p:spPr>
        <p:txBody>
          <a:bodyPr>
            <a:spAutoFit/>
          </a:bodyPr>
          <a:lstStyle/>
          <a:p>
            <a:pPr algn="just">
              <a:lnSpc>
                <a:spcPct val="130000"/>
              </a:lnSpc>
              <a:spcAft>
                <a:spcPts val="0"/>
              </a:spcAft>
              <a:tabLst>
                <a:tab pos="2430780" algn="l"/>
              </a:tabLst>
            </a:pPr>
            <a:r>
              <a:rPr lang="en-US" altLang="zh-CN" sz="2800" kern="100" dirty="0">
                <a:latin typeface="Times New Roman"/>
                <a:ea typeface="华文细黑"/>
                <a:cs typeface="Courier New"/>
              </a:rPr>
              <a:t>13</a:t>
            </a:r>
            <a:r>
              <a:rPr lang="zh-CN" altLang="zh-CN" sz="2800" kern="100" dirty="0" smtClean="0">
                <a:latin typeface="Times New Roman"/>
                <a:ea typeface="华文细黑"/>
                <a:cs typeface="Times New Roman"/>
              </a:rPr>
              <a:t>．某</a:t>
            </a:r>
            <a:r>
              <a:rPr lang="zh-CN" altLang="zh-CN" sz="2800" kern="100" dirty="0">
                <a:latin typeface="Times New Roman"/>
                <a:ea typeface="华文细黑"/>
                <a:cs typeface="Times New Roman"/>
              </a:rPr>
              <a:t>同学分析</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与稀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的反应。</a:t>
            </a:r>
            <a:endParaRPr lang="zh-CN" altLang="zh-CN" sz="2800" kern="100" dirty="0">
              <a:latin typeface="宋体"/>
              <a:cs typeface="Courier New"/>
            </a:endParaRPr>
          </a:p>
          <a:p>
            <a:pPr algn="just">
              <a:lnSpc>
                <a:spcPct val="13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制</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时，用稀硫酸而不用浓硫酸，原因是</a:t>
            </a:r>
            <a:r>
              <a:rPr lang="en-US" altLang="zh-CN" sz="2800" kern="100" dirty="0" smtClean="0">
                <a:latin typeface="Times New Roman"/>
                <a:ea typeface="华文细黑"/>
                <a:cs typeface="Courier New"/>
              </a:rPr>
              <a:t>___________________</a:t>
            </a:r>
            <a:r>
              <a:rPr lang="en-US" altLang="zh-CN" sz="2800" kern="100" dirty="0" smtClean="0">
                <a:latin typeface="Times New Roman"/>
                <a:ea typeface="华文细黑"/>
              </a:rPr>
              <a:t>______</a:t>
            </a:r>
          </a:p>
          <a:p>
            <a:pPr algn="just">
              <a:lnSpc>
                <a:spcPct val="130000"/>
              </a:lnSpc>
              <a:spcAft>
                <a:spcPts val="0"/>
              </a:spcAft>
              <a:tabLst>
                <a:tab pos="2430780"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0000"/>
              </a:lnSpc>
              <a:spcAft>
                <a:spcPts val="0"/>
              </a:spcAft>
              <a:tabLst>
                <a:tab pos="2430780"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该同学用</a:t>
            </a:r>
            <a:r>
              <a:rPr lang="zh-CN" altLang="zh-CN" sz="2800" kern="100" dirty="0" smtClean="0">
                <a:latin typeface="Times New Roman"/>
                <a:ea typeface="华文细黑"/>
                <a:cs typeface="Times New Roman"/>
              </a:rPr>
              <a:t>如</a:t>
            </a:r>
            <a:r>
              <a:rPr lang="zh-CN" altLang="en-US" sz="2800" kern="100" dirty="0" smtClean="0">
                <a:latin typeface="Times New Roman"/>
                <a:ea typeface="华文细黑"/>
                <a:cs typeface="Times New Roman"/>
              </a:rPr>
              <a:t>右</a:t>
            </a:r>
            <a:r>
              <a:rPr lang="zh-CN" altLang="zh-CN" sz="2800" kern="100" dirty="0" smtClean="0">
                <a:latin typeface="Times New Roman"/>
                <a:ea typeface="华文细黑"/>
                <a:cs typeface="Times New Roman"/>
              </a:rPr>
              <a:t>装置</a:t>
            </a:r>
            <a:r>
              <a:rPr lang="zh-CN" altLang="zh-CN" sz="2800" kern="100" dirty="0">
                <a:latin typeface="Times New Roman"/>
                <a:ea typeface="华文细黑"/>
                <a:cs typeface="Times New Roman"/>
              </a:rPr>
              <a:t>进行实验，分析影响反应速率的因素</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6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pic>
        <p:nvPicPr>
          <p:cNvPr id="210946" name="Picture 2" descr="HX36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323369" y="2036242"/>
            <a:ext cx="2718608"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34566" y="2781722"/>
            <a:ext cx="10793813" cy="1952586"/>
          </a:xfrm>
          <a:prstGeom prst="rect">
            <a:avLst/>
          </a:prstGeom>
        </p:spPr>
        <p:txBody>
          <a:bodyPr>
            <a:spAutoFit/>
          </a:bodyPr>
          <a:lstStyle/>
          <a:p>
            <a:pPr>
              <a:lnSpc>
                <a:spcPct val="150000"/>
              </a:lnSpc>
            </a:pPr>
            <a:r>
              <a:rPr lang="zh-CN" altLang="zh-CN" sz="2800" kern="100" dirty="0">
                <a:latin typeface="Times New Roman"/>
                <a:ea typeface="华文细黑"/>
                <a:cs typeface="Times New Roman"/>
              </a:rPr>
              <a:t>实验时，从断开</a:t>
            </a:r>
            <a:r>
              <a:rPr lang="en-US" altLang="zh-CN" sz="2800" kern="100" dirty="0">
                <a:latin typeface="Times New Roman"/>
                <a:ea typeface="华文细黑"/>
              </a:rPr>
              <a:t>K</a:t>
            </a:r>
            <a:r>
              <a:rPr lang="zh-CN" altLang="zh-CN" sz="2800" kern="100" dirty="0">
                <a:latin typeface="Times New Roman"/>
                <a:ea typeface="华文细黑"/>
                <a:cs typeface="Times New Roman"/>
              </a:rPr>
              <a:t>开始，每间隔</a:t>
            </a:r>
            <a:r>
              <a:rPr lang="en-US" altLang="zh-CN" sz="2800" kern="100" dirty="0">
                <a:latin typeface="Times New Roman"/>
                <a:ea typeface="华文细黑"/>
              </a:rPr>
              <a:t>1</a:t>
            </a:r>
            <a:r>
              <a:rPr lang="zh-CN" altLang="zh-CN" sz="2800" kern="100" dirty="0">
                <a:latin typeface="Times New Roman"/>
                <a:ea typeface="华文细黑"/>
                <a:cs typeface="Times New Roman"/>
              </a:rPr>
              <a:t>分钟，交替断开或</a:t>
            </a:r>
            <a:r>
              <a:rPr lang="zh-CN" altLang="zh-CN" sz="2800" kern="100" dirty="0" smtClean="0">
                <a:latin typeface="Times New Roman"/>
                <a:ea typeface="华文细黑"/>
                <a:cs typeface="Times New Roman"/>
              </a:rPr>
              <a:t>闭合</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K</a:t>
            </a:r>
            <a:r>
              <a:rPr lang="zh-CN" altLang="zh-CN" sz="2800" kern="100" dirty="0">
                <a:latin typeface="Times New Roman"/>
                <a:ea typeface="华文细黑"/>
                <a:cs typeface="Times New Roman"/>
              </a:rPr>
              <a:t>，并连续计数每</a:t>
            </a:r>
            <a:r>
              <a:rPr lang="en-US" altLang="zh-CN" sz="2800" kern="100" dirty="0">
                <a:latin typeface="Times New Roman"/>
                <a:ea typeface="华文细黑"/>
              </a:rPr>
              <a:t>1 </a:t>
            </a:r>
            <a:r>
              <a:rPr lang="zh-CN" altLang="zh-CN" sz="2800" kern="100" dirty="0">
                <a:latin typeface="Times New Roman"/>
                <a:ea typeface="华文细黑"/>
                <a:cs typeface="Times New Roman"/>
              </a:rPr>
              <a:t>分钟内从</a:t>
            </a:r>
            <a:r>
              <a:rPr lang="en-US" altLang="zh-CN" sz="2800" kern="100" dirty="0">
                <a:latin typeface="Times New Roman"/>
                <a:ea typeface="华文细黑"/>
              </a:rPr>
              <a:t>a</a:t>
            </a:r>
            <a:r>
              <a:rPr lang="zh-CN" altLang="zh-CN" sz="2800" kern="100" dirty="0">
                <a:latin typeface="Times New Roman"/>
                <a:ea typeface="华文细黑"/>
                <a:cs typeface="Times New Roman"/>
              </a:rPr>
              <a:t>管流出的水滴数，得到的</a:t>
            </a:r>
            <a:r>
              <a:rPr lang="zh-CN" altLang="zh-CN" sz="2800" kern="100" dirty="0" smtClean="0">
                <a:latin typeface="Times New Roman"/>
                <a:ea typeface="华文细黑"/>
                <a:cs typeface="Times New Roman"/>
              </a:rPr>
              <a:t>水</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滴</a:t>
            </a:r>
            <a:r>
              <a:rPr lang="zh-CN" altLang="zh-CN" sz="2800" kern="100" dirty="0">
                <a:latin typeface="Times New Roman"/>
                <a:ea typeface="华文细黑"/>
                <a:cs typeface="Times New Roman"/>
              </a:rPr>
              <a:t>数如下表所示：</a:t>
            </a:r>
            <a:endParaRPr lang="zh-CN"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2315601022"/>
              </p:ext>
            </p:extLst>
          </p:nvPr>
        </p:nvGraphicFramePr>
        <p:xfrm>
          <a:off x="406574" y="4797946"/>
          <a:ext cx="10059462" cy="1280160"/>
        </p:xfrm>
        <a:graphic>
          <a:graphicData uri="http://schemas.openxmlformats.org/drawingml/2006/table">
            <a:tbl>
              <a:tblPr/>
              <a:tblGrid>
                <a:gridCol w="4040875"/>
                <a:gridCol w="924762"/>
                <a:gridCol w="924762"/>
                <a:gridCol w="1074311"/>
                <a:gridCol w="1084995"/>
                <a:gridCol w="924762"/>
                <a:gridCol w="1084995"/>
              </a:tblGrid>
              <a:tr h="385123">
                <a:tc>
                  <a:txBody>
                    <a:bodyPr/>
                    <a:lstStyle/>
                    <a:p>
                      <a:pPr algn="ctr">
                        <a:lnSpc>
                          <a:spcPct val="150000"/>
                        </a:lnSpc>
                        <a:spcAft>
                          <a:spcPts val="0"/>
                        </a:spcAft>
                        <a:tabLst>
                          <a:tab pos="2430780" algn="l"/>
                        </a:tabLst>
                      </a:pPr>
                      <a:r>
                        <a:rPr lang="en-US" sz="2800" kern="100" dirty="0">
                          <a:effectLst/>
                          <a:latin typeface="Times New Roman"/>
                          <a:ea typeface="华文细黑"/>
                          <a:cs typeface="Courier New"/>
                        </a:rPr>
                        <a:t>1</a:t>
                      </a:r>
                      <a:r>
                        <a:rPr lang="zh-CN" sz="2800" kern="100" dirty="0">
                          <a:effectLst/>
                          <a:latin typeface="Times New Roman"/>
                          <a:ea typeface="华文细黑"/>
                          <a:cs typeface="Times New Roman"/>
                        </a:rPr>
                        <a:t>分钟水滴数</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断开</a:t>
                      </a:r>
                      <a:r>
                        <a:rPr lang="en-US" sz="2800" kern="100" dirty="0">
                          <a:effectLst/>
                          <a:latin typeface="Times New Roman"/>
                          <a:ea typeface="华文细黑"/>
                          <a:cs typeface="Courier New"/>
                        </a:rPr>
                        <a:t>K)</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34</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59</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86</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117</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宋体"/>
                          <a:ea typeface="华文细黑"/>
                          <a:cs typeface="Times New Roman"/>
                        </a:rPr>
                        <a:t>…</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102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5123">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1</a:t>
                      </a:r>
                      <a:r>
                        <a:rPr lang="zh-CN" sz="2800" kern="100">
                          <a:effectLst/>
                          <a:latin typeface="Times New Roman"/>
                          <a:ea typeface="华文细黑"/>
                          <a:cs typeface="Times New Roman"/>
                        </a:rPr>
                        <a:t>分钟水滴数</a:t>
                      </a:r>
                      <a:r>
                        <a:rPr lang="en-US" sz="2800" kern="100">
                          <a:effectLst/>
                          <a:latin typeface="Times New Roman"/>
                          <a:ea typeface="华文细黑"/>
                          <a:cs typeface="Courier New"/>
                        </a:rPr>
                        <a:t>(</a:t>
                      </a:r>
                      <a:r>
                        <a:rPr lang="zh-CN" sz="2800" kern="100">
                          <a:effectLst/>
                          <a:latin typeface="Times New Roman"/>
                          <a:ea typeface="华文细黑"/>
                          <a:cs typeface="Times New Roman"/>
                        </a:rPr>
                        <a:t>闭合</a:t>
                      </a:r>
                      <a:r>
                        <a:rPr lang="en-US" sz="2800" kern="100">
                          <a:effectLst/>
                          <a:latin typeface="Times New Roman"/>
                          <a:ea typeface="华文细黑"/>
                          <a:cs typeface="Courier New"/>
                        </a:rPr>
                        <a:t>K)</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58</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81</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112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139</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宋体"/>
                          <a:ea typeface="华文细黑"/>
                          <a:cs typeface="Times New Roman"/>
                        </a:rPr>
                        <a:t>…</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dirty="0">
                          <a:effectLst/>
                          <a:latin typeface="Times New Roman"/>
                          <a:ea typeface="华文细黑"/>
                          <a:cs typeface="Courier New"/>
                        </a:rPr>
                        <a:t>78</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3" name="矩形 22"/>
          <p:cNvSpPr/>
          <p:nvPr/>
        </p:nvSpPr>
        <p:spPr>
          <a:xfrm>
            <a:off x="7103318" y="1176338"/>
            <a:ext cx="6702108" cy="523220"/>
          </a:xfrm>
          <a:prstGeom prst="rect">
            <a:avLst/>
          </a:prstGeom>
        </p:spPr>
        <p:txBody>
          <a:bodyPr>
            <a:spAutoFit/>
          </a:bodyPr>
          <a:lstStyle/>
          <a:p>
            <a:r>
              <a:rPr lang="zh-CN" altLang="zh-CN" sz="2800" kern="100" dirty="0">
                <a:solidFill>
                  <a:schemeClr val="accent6">
                    <a:lumMod val="75000"/>
                  </a:schemeClr>
                </a:solidFill>
                <a:latin typeface="Times New Roman"/>
                <a:ea typeface="华文细黑"/>
              </a:rPr>
              <a:t>浓</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rPr>
              <a:t>具有强氧化性，</a:t>
            </a:r>
            <a:r>
              <a:rPr lang="zh-CN" altLang="zh-CN" sz="2800" kern="100" dirty="0" smtClean="0">
                <a:solidFill>
                  <a:schemeClr val="accent6">
                    <a:lumMod val="75000"/>
                  </a:schemeClr>
                </a:solidFill>
                <a:latin typeface="Times New Roman"/>
                <a:ea typeface="华文细黑"/>
              </a:rPr>
              <a:t>与</a:t>
            </a:r>
            <a:endParaRPr lang="zh-CN" altLang="en-US" sz="2800" kern="100" dirty="0">
              <a:solidFill>
                <a:schemeClr val="accent6">
                  <a:lumMod val="75000"/>
                </a:schemeClr>
              </a:solidFill>
              <a:latin typeface="Times New Roman"/>
              <a:ea typeface="华文细黑"/>
            </a:endParaRPr>
          </a:p>
        </p:txBody>
      </p:sp>
      <p:sp>
        <p:nvSpPr>
          <p:cNvPr id="8" name="矩形 7"/>
          <p:cNvSpPr/>
          <p:nvPr/>
        </p:nvSpPr>
        <p:spPr>
          <a:xfrm>
            <a:off x="334555" y="1773610"/>
            <a:ext cx="3456395" cy="523220"/>
          </a:xfrm>
          <a:prstGeom prst="rect">
            <a:avLst/>
          </a:prstGeom>
        </p:spPr>
        <p:txBody>
          <a:bodyPr wrap="none">
            <a:spAutoFit/>
          </a:bodyPr>
          <a:lstStyle/>
          <a:p>
            <a:r>
              <a:rPr lang="en-US" altLang="zh-CN" sz="2800" kern="100" dirty="0">
                <a:solidFill>
                  <a:srgbClr val="F79646">
                    <a:lumMod val="75000"/>
                  </a:srgbClr>
                </a:solidFill>
                <a:latin typeface="Times New Roman"/>
                <a:ea typeface="华文细黑"/>
              </a:rPr>
              <a:t>Zn</a:t>
            </a:r>
            <a:r>
              <a:rPr lang="zh-CN" altLang="zh-CN" sz="2800" kern="100" dirty="0">
                <a:solidFill>
                  <a:srgbClr val="F79646">
                    <a:lumMod val="75000"/>
                  </a:srgbClr>
                </a:solidFill>
                <a:latin typeface="Times New Roman"/>
                <a:ea typeface="华文细黑"/>
              </a:rPr>
              <a:t>反应不能生成氢气</a:t>
            </a:r>
            <a:endParaRPr lang="zh-CN" altLang="en-US" dirty="0"/>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23" grpId="0"/>
      <p:bldP spid="23" grpId="1"/>
      <p:bldP spid="8" grpId="0"/>
      <p:bldP spid="8" grpId="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7045" y="837506"/>
            <a:ext cx="11010769" cy="4773614"/>
          </a:xfrm>
          <a:prstGeom prst="rect">
            <a:avLst/>
          </a:prstGeom>
        </p:spPr>
        <p:txBody>
          <a:bodyPr>
            <a:spAutoFit/>
          </a:bodyPr>
          <a:lstStyle/>
          <a:p>
            <a:pPr algn="just">
              <a:lnSpc>
                <a:spcPct val="130000"/>
              </a:lnSpc>
              <a:spcAft>
                <a:spcPts val="0"/>
              </a:spcAft>
              <a:tabLst>
                <a:tab pos="2430780" algn="l"/>
              </a:tabLst>
            </a:pPr>
            <a:r>
              <a:rPr lang="zh-CN" altLang="zh-CN" sz="2600" kern="100" dirty="0">
                <a:latin typeface="Times New Roman"/>
                <a:ea typeface="华文细黑"/>
                <a:cs typeface="Times New Roman"/>
              </a:rPr>
              <a:t>分析反应过程中的水滴数，请回答：</a:t>
            </a:r>
            <a:endParaRPr lang="zh-CN" altLang="zh-CN" sz="2600" kern="100" dirty="0">
              <a:latin typeface="宋体"/>
              <a:cs typeface="Courier New"/>
            </a:endParaRPr>
          </a:p>
          <a:p>
            <a:pPr algn="just">
              <a:lnSpc>
                <a:spcPct val="130000"/>
              </a:lnSpc>
              <a:spcAft>
                <a:spcPts val="0"/>
              </a:spcAft>
              <a:tabLst>
                <a:tab pos="2430780" algn="l"/>
              </a:tabLst>
            </a:pP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由水滴数</a:t>
            </a:r>
            <a:r>
              <a:rPr lang="en-US" altLang="zh-CN" sz="2600" kern="100" dirty="0">
                <a:latin typeface="Times New Roman"/>
                <a:ea typeface="华文细黑"/>
                <a:cs typeface="Courier New"/>
              </a:rPr>
              <a:t>58&gt;34</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81&gt;59</a:t>
            </a:r>
            <a:r>
              <a:rPr lang="zh-CN" altLang="zh-CN" sz="2600" kern="100" dirty="0">
                <a:latin typeface="Times New Roman"/>
                <a:ea typeface="华文细黑"/>
                <a:cs typeface="Times New Roman"/>
              </a:rPr>
              <a:t>，说明在反应初期，闭合</a:t>
            </a:r>
            <a:r>
              <a:rPr lang="en-US" altLang="zh-CN" sz="2600" kern="100" dirty="0">
                <a:latin typeface="Times New Roman"/>
                <a:ea typeface="华文细黑"/>
                <a:cs typeface="Courier New"/>
              </a:rPr>
              <a:t>K</a:t>
            </a:r>
            <a:r>
              <a:rPr lang="zh-CN" altLang="zh-CN" sz="2600" kern="100" dirty="0">
                <a:latin typeface="Times New Roman"/>
                <a:ea typeface="华文细黑"/>
                <a:cs typeface="Times New Roman"/>
              </a:rPr>
              <a:t>时比断开</a:t>
            </a:r>
            <a:r>
              <a:rPr lang="en-US" altLang="zh-CN" sz="2600" kern="100" dirty="0">
                <a:latin typeface="Times New Roman"/>
                <a:ea typeface="华文细黑"/>
                <a:cs typeface="Courier New"/>
              </a:rPr>
              <a:t>K</a:t>
            </a:r>
            <a:r>
              <a:rPr lang="zh-CN" altLang="zh-CN" sz="2600" kern="100" dirty="0">
                <a:latin typeface="Times New Roman"/>
                <a:ea typeface="华文细黑"/>
                <a:cs typeface="Times New Roman"/>
              </a:rPr>
              <a:t>时的反应速率</a:t>
            </a:r>
            <a:r>
              <a:rPr lang="en-US" altLang="zh-CN" sz="2600" kern="100" dirty="0" smtClean="0">
                <a:latin typeface="Times New Roman"/>
                <a:ea typeface="华文细黑"/>
                <a:cs typeface="Courier New"/>
              </a:rPr>
              <a:t>___(</a:t>
            </a:r>
            <a:r>
              <a:rPr lang="zh-CN" altLang="zh-CN" sz="2600" kern="100" dirty="0">
                <a:latin typeface="Times New Roman"/>
                <a:ea typeface="华文细黑"/>
                <a:cs typeface="Times New Roman"/>
              </a:rPr>
              <a:t>填</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快</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或</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慢</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，主要原因</a:t>
            </a:r>
            <a:r>
              <a:rPr lang="zh-CN" altLang="zh-CN" sz="2600" kern="100" dirty="0" smtClean="0">
                <a:latin typeface="Times New Roman"/>
                <a:ea typeface="华文细黑"/>
                <a:cs typeface="Times New Roman"/>
              </a:rPr>
              <a:t>是</a:t>
            </a:r>
            <a:endParaRPr lang="en-US" altLang="zh-CN" sz="2600" kern="100" dirty="0" smtClean="0">
              <a:latin typeface="Times New Roman"/>
              <a:ea typeface="华文细黑"/>
              <a:cs typeface="Times New Roman"/>
            </a:endParaRPr>
          </a:p>
          <a:p>
            <a:pPr algn="just">
              <a:lnSpc>
                <a:spcPct val="130000"/>
              </a:lnSpc>
              <a:spcAft>
                <a:spcPts val="0"/>
              </a:spcAft>
              <a:tabLst>
                <a:tab pos="2430780" algn="l"/>
              </a:tabLst>
            </a:pPr>
            <a:r>
              <a:rPr lang="en-US" altLang="zh-CN" sz="2600" kern="100" dirty="0" smtClean="0">
                <a:latin typeface="Times New Roman"/>
                <a:ea typeface="华文细黑"/>
                <a:cs typeface="Courier New"/>
              </a:rPr>
              <a:t>_____________________________</a:t>
            </a:r>
            <a:r>
              <a:rPr lang="en-US" altLang="zh-CN" sz="2600" kern="100" dirty="0">
                <a:latin typeface="Times New Roman"/>
                <a:ea typeface="华文细黑"/>
                <a:cs typeface="Courier New"/>
              </a:rPr>
              <a:t>___________</a:t>
            </a:r>
            <a:r>
              <a:rPr lang="en-US" altLang="zh-CN" sz="2600" kern="100" dirty="0" smtClean="0">
                <a:latin typeface="Times New Roman"/>
                <a:ea typeface="华文细黑"/>
                <a:cs typeface="Courier New"/>
              </a:rPr>
              <a:t>__</a:t>
            </a:r>
            <a:r>
              <a:rPr lang="zh-CN" altLang="zh-CN" sz="2600" kern="100" dirty="0" smtClean="0">
                <a:latin typeface="Times New Roman"/>
                <a:ea typeface="华文细黑"/>
                <a:cs typeface="Times New Roman"/>
              </a:rPr>
              <a:t>。</a:t>
            </a:r>
            <a:endParaRPr lang="zh-CN" altLang="zh-CN" sz="2600" kern="100" dirty="0" smtClean="0">
              <a:latin typeface="宋体"/>
              <a:cs typeface="Courier New"/>
            </a:endParaRPr>
          </a:p>
          <a:p>
            <a:pPr>
              <a:lnSpc>
                <a:spcPct val="130000"/>
              </a:lnSpc>
            </a:pPr>
            <a:r>
              <a:rPr lang="en-US" altLang="zh-CN" sz="2600" kern="100" dirty="0" smtClean="0">
                <a:latin typeface="宋体"/>
                <a:ea typeface="华文细黑"/>
                <a:cs typeface="Times New Roman"/>
              </a:rPr>
              <a:t>②</a:t>
            </a:r>
            <a:r>
              <a:rPr lang="zh-CN" altLang="zh-CN" sz="2600" kern="100" dirty="0">
                <a:latin typeface="Times New Roman"/>
                <a:ea typeface="华文细黑"/>
                <a:cs typeface="Times New Roman"/>
              </a:rPr>
              <a:t>由水滴数</a:t>
            </a:r>
            <a:r>
              <a:rPr lang="en-US" altLang="zh-CN" sz="2600" kern="100" dirty="0">
                <a:latin typeface="Times New Roman"/>
                <a:ea typeface="华文细黑"/>
              </a:rPr>
              <a:t>102&gt;78</a:t>
            </a:r>
            <a:r>
              <a:rPr lang="zh-CN" altLang="zh-CN" sz="2600" kern="100" dirty="0">
                <a:latin typeface="Times New Roman"/>
                <a:ea typeface="华文细黑"/>
                <a:cs typeface="Times New Roman"/>
              </a:rPr>
              <a:t>，说明在反应后期，断开</a:t>
            </a:r>
            <a:r>
              <a:rPr lang="en-US" altLang="zh-CN" sz="2600" kern="100" dirty="0">
                <a:latin typeface="Times New Roman"/>
                <a:ea typeface="华文细黑"/>
              </a:rPr>
              <a:t>K</a:t>
            </a:r>
            <a:r>
              <a:rPr lang="zh-CN" altLang="zh-CN" sz="2600" kern="100" dirty="0">
                <a:latin typeface="Times New Roman"/>
                <a:ea typeface="华文细黑"/>
                <a:cs typeface="Times New Roman"/>
              </a:rPr>
              <a:t>时的反应速率快于闭合</a:t>
            </a:r>
            <a:r>
              <a:rPr lang="en-US" altLang="zh-CN" sz="2600" kern="100" dirty="0">
                <a:latin typeface="Times New Roman"/>
                <a:ea typeface="华文细黑"/>
              </a:rPr>
              <a:t>K</a:t>
            </a:r>
            <a:r>
              <a:rPr lang="zh-CN" altLang="zh-CN" sz="2600" kern="100" dirty="0">
                <a:latin typeface="Times New Roman"/>
                <a:ea typeface="华文细黑"/>
                <a:cs typeface="Times New Roman"/>
              </a:rPr>
              <a:t>时的反应速率，主要原因是</a:t>
            </a:r>
            <a:r>
              <a:rPr lang="en-US" altLang="zh-CN" sz="2600" kern="100" dirty="0" smtClean="0">
                <a:latin typeface="Times New Roman"/>
                <a:ea typeface="华文细黑"/>
              </a:rPr>
              <a:t>_____________________________________________</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nSpc>
                <a:spcPct val="130000"/>
              </a:lnSpc>
            </a:pP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从能量转换形式不同的角度，分析水滴数</a:t>
            </a:r>
            <a:r>
              <a:rPr lang="en-US" altLang="zh-CN" sz="2600" kern="100" dirty="0">
                <a:latin typeface="Times New Roman"/>
                <a:ea typeface="华文细黑"/>
              </a:rPr>
              <a:t>86&gt;81</a:t>
            </a:r>
            <a:r>
              <a:rPr lang="zh-CN" altLang="zh-CN" sz="2600" kern="100" dirty="0">
                <a:latin typeface="Times New Roman"/>
                <a:ea typeface="华文细黑"/>
                <a:cs typeface="Times New Roman"/>
              </a:rPr>
              <a:t>、</a:t>
            </a:r>
            <a:r>
              <a:rPr lang="en-US" altLang="zh-CN" sz="2600" kern="100" dirty="0">
                <a:latin typeface="Times New Roman"/>
                <a:ea typeface="华文细黑"/>
              </a:rPr>
              <a:t>117&gt;112</a:t>
            </a:r>
            <a:r>
              <a:rPr lang="zh-CN" altLang="zh-CN" sz="2600" kern="100" dirty="0">
                <a:latin typeface="Times New Roman"/>
                <a:ea typeface="华文细黑"/>
                <a:cs typeface="Times New Roman"/>
              </a:rPr>
              <a:t>的主要原因是</a:t>
            </a:r>
            <a:r>
              <a:rPr lang="en-US" altLang="zh-CN" sz="2600" kern="100" dirty="0" smtClean="0">
                <a:latin typeface="Times New Roman"/>
                <a:ea typeface="华文细黑"/>
              </a:rPr>
              <a:t>____________________________________________________________________________________________________________________</a:t>
            </a:r>
            <a:r>
              <a:rPr lang="en-US" altLang="zh-CN" sz="2600" kern="100" dirty="0">
                <a:latin typeface="Times New Roman"/>
                <a:ea typeface="华文细黑"/>
              </a:rPr>
              <a:t>_______</a:t>
            </a:r>
            <a:r>
              <a:rPr lang="zh-CN" altLang="zh-CN" sz="2600" kern="100" dirty="0" smtClean="0">
                <a:latin typeface="Times New Roman"/>
                <a:ea typeface="华文细黑"/>
                <a:cs typeface="Times New Roman"/>
              </a:rPr>
              <a:t>。</a:t>
            </a:r>
            <a:endParaRPr lang="en-US" altLang="zh-CN" sz="2600" b="1" kern="100" dirty="0" smtClean="0">
              <a:latin typeface="宋体"/>
              <a:cs typeface="Courier New"/>
            </a:endParaRPr>
          </a:p>
        </p:txBody>
      </p:sp>
      <p:sp>
        <p:nvSpPr>
          <p:cNvPr id="7" name="矩形 6"/>
          <p:cNvSpPr/>
          <p:nvPr/>
        </p:nvSpPr>
        <p:spPr>
          <a:xfrm>
            <a:off x="982638" y="1919557"/>
            <a:ext cx="6092825" cy="523220"/>
          </a:xfrm>
          <a:prstGeom prst="rect">
            <a:avLst/>
          </a:prstGeom>
        </p:spPr>
        <p:txBody>
          <a:bodyPr>
            <a:spAutoFit/>
          </a:bodyPr>
          <a:lstStyle/>
          <a:p>
            <a:r>
              <a:rPr lang="zh-CN" altLang="zh-CN" sz="2800" kern="100" dirty="0">
                <a:solidFill>
                  <a:schemeClr val="accent6">
                    <a:lumMod val="75000"/>
                  </a:schemeClr>
                </a:solidFill>
                <a:latin typeface="Times New Roman"/>
                <a:ea typeface="华文细黑"/>
              </a:rPr>
              <a:t>快　</a:t>
            </a:r>
            <a:endParaRPr lang="zh-CN" altLang="en-US" sz="2800" kern="100" dirty="0">
              <a:solidFill>
                <a:schemeClr val="accent6">
                  <a:lumMod val="75000"/>
                </a:schemeClr>
              </a:solidFill>
              <a:latin typeface="Times New Roman"/>
              <a:ea typeface="华文细黑"/>
            </a:endParaRPr>
          </a:p>
        </p:txBody>
      </p:sp>
      <p:sp>
        <p:nvSpPr>
          <p:cNvPr id="11" name="矩形 10"/>
          <p:cNvSpPr/>
          <p:nvPr/>
        </p:nvSpPr>
        <p:spPr>
          <a:xfrm>
            <a:off x="663629" y="2382382"/>
            <a:ext cx="6667210" cy="492443"/>
          </a:xfrm>
          <a:prstGeom prst="rect">
            <a:avLst/>
          </a:prstGeom>
        </p:spPr>
        <p:txBody>
          <a:bodyPr wrap="none">
            <a:spAutoFit/>
          </a:bodyPr>
          <a:lstStyle/>
          <a:p>
            <a:r>
              <a:rPr lang="zh-CN" altLang="en-US" sz="2600" kern="100" dirty="0">
                <a:solidFill>
                  <a:srgbClr val="F79646">
                    <a:lumMod val="75000"/>
                  </a:srgbClr>
                </a:solidFill>
                <a:latin typeface="Times New Roman"/>
                <a:ea typeface="华文细黑"/>
              </a:rPr>
              <a:t>闭合</a:t>
            </a:r>
            <a:r>
              <a:rPr lang="en-US" altLang="zh-CN" sz="2600" kern="100" dirty="0">
                <a:solidFill>
                  <a:srgbClr val="F79646">
                    <a:lumMod val="75000"/>
                  </a:srgbClr>
                </a:solidFill>
                <a:latin typeface="Times New Roman"/>
                <a:ea typeface="华文细黑"/>
              </a:rPr>
              <a:t>K</a:t>
            </a:r>
            <a:r>
              <a:rPr lang="zh-CN" altLang="en-US" sz="2600" kern="100" dirty="0">
                <a:solidFill>
                  <a:srgbClr val="F79646">
                    <a:lumMod val="75000"/>
                  </a:srgbClr>
                </a:solidFill>
                <a:latin typeface="Times New Roman"/>
                <a:ea typeface="华文细黑"/>
              </a:rPr>
              <a:t>时，</a:t>
            </a:r>
            <a:r>
              <a:rPr lang="en-US" altLang="zh-CN" sz="2600" kern="100" dirty="0">
                <a:solidFill>
                  <a:srgbClr val="F79646">
                    <a:lumMod val="75000"/>
                  </a:srgbClr>
                </a:solidFill>
                <a:latin typeface="Times New Roman"/>
                <a:ea typeface="华文细黑"/>
              </a:rPr>
              <a:t>A</a:t>
            </a:r>
            <a:r>
              <a:rPr lang="zh-CN" altLang="en-US" sz="2600" kern="100" dirty="0">
                <a:solidFill>
                  <a:srgbClr val="F79646">
                    <a:lumMod val="75000"/>
                  </a:srgbClr>
                </a:solidFill>
                <a:latin typeface="Times New Roman"/>
                <a:ea typeface="华文细黑"/>
              </a:rPr>
              <a:t>中形成</a:t>
            </a:r>
            <a:r>
              <a:rPr lang="zh-CN" altLang="en-US" sz="2600" kern="100" dirty="0" smtClean="0">
                <a:solidFill>
                  <a:srgbClr val="F79646">
                    <a:lumMod val="75000"/>
                  </a:srgbClr>
                </a:solidFill>
                <a:latin typeface="Times New Roman"/>
                <a:ea typeface="华文细黑"/>
              </a:rPr>
              <a:t>原</a:t>
            </a:r>
            <a:r>
              <a:rPr lang="zh-CN" altLang="zh-CN" sz="2600" kern="100" dirty="0" smtClean="0">
                <a:solidFill>
                  <a:srgbClr val="F79646">
                    <a:lumMod val="75000"/>
                  </a:srgbClr>
                </a:solidFill>
                <a:latin typeface="Times New Roman"/>
                <a:ea typeface="华文细黑"/>
              </a:rPr>
              <a:t>电池，反应速率加快　</a:t>
            </a:r>
            <a:endParaRPr lang="zh-CN" altLang="en-US" sz="2600" dirty="0"/>
          </a:p>
        </p:txBody>
      </p:sp>
      <p:sp>
        <p:nvSpPr>
          <p:cNvPr id="13" name="矩形 12"/>
          <p:cNvSpPr/>
          <p:nvPr/>
        </p:nvSpPr>
        <p:spPr>
          <a:xfrm>
            <a:off x="3790950" y="3450889"/>
            <a:ext cx="8109551" cy="477054"/>
          </a:xfrm>
          <a:prstGeom prst="rect">
            <a:avLst/>
          </a:prstGeom>
        </p:spPr>
        <p:txBody>
          <a:bodyPr>
            <a:spAutoFit/>
          </a:bodyPr>
          <a:lstStyle/>
          <a:p>
            <a:r>
              <a:rPr lang="zh-CN" altLang="zh-CN" sz="2500" kern="100" dirty="0">
                <a:solidFill>
                  <a:schemeClr val="accent6">
                    <a:lumMod val="75000"/>
                  </a:schemeClr>
                </a:solidFill>
                <a:latin typeface="Times New Roman"/>
                <a:ea typeface="华文细黑"/>
                <a:cs typeface="Times New Roman"/>
              </a:rPr>
              <a:t>断开</a:t>
            </a:r>
            <a:r>
              <a:rPr lang="en-US" altLang="zh-CN" sz="2500" kern="100" dirty="0">
                <a:solidFill>
                  <a:schemeClr val="accent6">
                    <a:lumMod val="75000"/>
                  </a:schemeClr>
                </a:solidFill>
                <a:latin typeface="Times New Roman"/>
                <a:ea typeface="华文细黑"/>
              </a:rPr>
              <a:t>K</a:t>
            </a:r>
            <a:r>
              <a:rPr lang="zh-CN" altLang="zh-CN" sz="2500" kern="100" dirty="0">
                <a:solidFill>
                  <a:schemeClr val="accent6">
                    <a:lumMod val="75000"/>
                  </a:schemeClr>
                </a:solidFill>
                <a:latin typeface="Times New Roman"/>
                <a:ea typeface="华文细黑"/>
                <a:cs typeface="Times New Roman"/>
              </a:rPr>
              <a:t>时，溶液中的</a:t>
            </a:r>
            <a:r>
              <a:rPr lang="en-US" altLang="zh-CN" sz="2500" i="1" kern="100" dirty="0">
                <a:solidFill>
                  <a:schemeClr val="accent6">
                    <a:lumMod val="75000"/>
                  </a:schemeClr>
                </a:solidFill>
                <a:latin typeface="Times New Roman"/>
                <a:ea typeface="华文细黑"/>
              </a:rPr>
              <a:t>c</a:t>
            </a:r>
            <a:r>
              <a:rPr lang="en-US" altLang="zh-CN" sz="2500" kern="100" dirty="0">
                <a:solidFill>
                  <a:schemeClr val="accent6">
                    <a:lumMod val="75000"/>
                  </a:schemeClr>
                </a:solidFill>
                <a:latin typeface="Times New Roman"/>
                <a:ea typeface="华文细黑"/>
              </a:rPr>
              <a:t>(H</a:t>
            </a:r>
            <a:r>
              <a:rPr lang="zh-CN" altLang="zh-CN" sz="2500" kern="100" baseline="30000" dirty="0">
                <a:solidFill>
                  <a:schemeClr val="accent6">
                    <a:lumMod val="75000"/>
                  </a:schemeClr>
                </a:solidFill>
                <a:latin typeface="Times New Roman"/>
                <a:ea typeface="华文细黑"/>
                <a:cs typeface="Times New Roman"/>
              </a:rPr>
              <a:t>＋</a:t>
            </a:r>
            <a:r>
              <a:rPr lang="en-US" altLang="zh-CN" sz="2500" kern="100" dirty="0">
                <a:solidFill>
                  <a:schemeClr val="accent6">
                    <a:lumMod val="75000"/>
                  </a:schemeClr>
                </a:solidFill>
                <a:latin typeface="Times New Roman"/>
                <a:ea typeface="华文细黑"/>
              </a:rPr>
              <a:t>)</a:t>
            </a:r>
            <a:r>
              <a:rPr lang="zh-CN" altLang="zh-CN" sz="2500" kern="100" dirty="0">
                <a:solidFill>
                  <a:schemeClr val="accent6">
                    <a:lumMod val="75000"/>
                  </a:schemeClr>
                </a:solidFill>
                <a:latin typeface="Times New Roman"/>
                <a:ea typeface="华文细黑"/>
                <a:cs typeface="Times New Roman"/>
              </a:rPr>
              <a:t>大于闭合</a:t>
            </a:r>
            <a:r>
              <a:rPr lang="en-US" altLang="zh-CN" sz="2500" kern="100" dirty="0">
                <a:solidFill>
                  <a:schemeClr val="accent6">
                    <a:lumMod val="75000"/>
                  </a:schemeClr>
                </a:solidFill>
                <a:latin typeface="Times New Roman"/>
                <a:ea typeface="华文细黑"/>
              </a:rPr>
              <a:t>K</a:t>
            </a:r>
            <a:r>
              <a:rPr lang="zh-CN" altLang="zh-CN" sz="2500" kern="100" dirty="0">
                <a:solidFill>
                  <a:schemeClr val="accent6">
                    <a:lumMod val="75000"/>
                  </a:schemeClr>
                </a:solidFill>
                <a:latin typeface="Times New Roman"/>
                <a:ea typeface="华文细黑"/>
                <a:cs typeface="Times New Roman"/>
              </a:rPr>
              <a:t>时溶液中的</a:t>
            </a:r>
            <a:r>
              <a:rPr lang="en-US" altLang="zh-CN" sz="2500" i="1" kern="100" dirty="0">
                <a:solidFill>
                  <a:schemeClr val="accent6">
                    <a:lumMod val="75000"/>
                  </a:schemeClr>
                </a:solidFill>
                <a:latin typeface="Times New Roman"/>
                <a:ea typeface="华文细黑"/>
              </a:rPr>
              <a:t>c</a:t>
            </a:r>
            <a:r>
              <a:rPr lang="en-US" altLang="zh-CN" sz="2500" kern="100" dirty="0">
                <a:solidFill>
                  <a:schemeClr val="accent6">
                    <a:lumMod val="75000"/>
                  </a:schemeClr>
                </a:solidFill>
                <a:latin typeface="Times New Roman"/>
                <a:ea typeface="华文细黑"/>
              </a:rPr>
              <a:t>(H</a:t>
            </a:r>
            <a:r>
              <a:rPr lang="zh-CN" altLang="zh-CN" sz="2500" kern="100" baseline="30000" dirty="0">
                <a:solidFill>
                  <a:schemeClr val="accent6">
                    <a:lumMod val="75000"/>
                  </a:schemeClr>
                </a:solidFill>
                <a:latin typeface="Times New Roman"/>
                <a:ea typeface="华文细黑"/>
                <a:cs typeface="Times New Roman"/>
              </a:rPr>
              <a:t>＋</a:t>
            </a:r>
            <a:r>
              <a:rPr lang="en-US" altLang="zh-CN" sz="2500" kern="100" dirty="0">
                <a:solidFill>
                  <a:schemeClr val="accent6">
                    <a:lumMod val="75000"/>
                  </a:schemeClr>
                </a:solidFill>
                <a:latin typeface="Times New Roman"/>
                <a:ea typeface="华文细黑"/>
              </a:rPr>
              <a:t>)</a:t>
            </a:r>
            <a:endParaRPr lang="zh-CN" altLang="en-US" sz="2500" dirty="0">
              <a:solidFill>
                <a:schemeClr val="accent6">
                  <a:lumMod val="75000"/>
                </a:schemeClr>
              </a:solidFill>
            </a:endParaRPr>
          </a:p>
        </p:txBody>
      </p:sp>
      <p:sp>
        <p:nvSpPr>
          <p:cNvPr id="29" name="矩形 28"/>
          <p:cNvSpPr/>
          <p:nvPr/>
        </p:nvSpPr>
        <p:spPr>
          <a:xfrm>
            <a:off x="726196" y="4314985"/>
            <a:ext cx="10625594" cy="1292662"/>
          </a:xfrm>
          <a:prstGeom prst="rect">
            <a:avLst/>
          </a:prstGeom>
        </p:spPr>
        <p:txBody>
          <a:bodyPr>
            <a:spAutoFit/>
          </a:bodyPr>
          <a:lstStyle/>
          <a:p>
            <a:pPr>
              <a:lnSpc>
                <a:spcPct val="150000"/>
              </a:lnSpc>
            </a:pPr>
            <a:r>
              <a:rPr lang="zh-CN" altLang="zh-CN" sz="2600" kern="100" dirty="0">
                <a:solidFill>
                  <a:schemeClr val="accent6">
                    <a:lumMod val="75000"/>
                  </a:schemeClr>
                </a:solidFill>
                <a:latin typeface="Times New Roman"/>
                <a:ea typeface="华文细黑"/>
                <a:cs typeface="Times New Roman"/>
              </a:rPr>
              <a:t>断开</a:t>
            </a:r>
            <a:r>
              <a:rPr lang="en-US" altLang="zh-CN" sz="2600" kern="100" dirty="0">
                <a:solidFill>
                  <a:schemeClr val="accent6">
                    <a:lumMod val="75000"/>
                  </a:schemeClr>
                </a:solidFill>
                <a:latin typeface="Times New Roman"/>
                <a:ea typeface="华文细黑"/>
              </a:rPr>
              <a:t>K</a:t>
            </a:r>
            <a:r>
              <a:rPr lang="zh-CN" altLang="zh-CN" sz="2600" kern="100" dirty="0">
                <a:solidFill>
                  <a:schemeClr val="accent6">
                    <a:lumMod val="75000"/>
                  </a:schemeClr>
                </a:solidFill>
                <a:latin typeface="Times New Roman"/>
                <a:ea typeface="华文细黑"/>
                <a:cs typeface="Times New Roman"/>
              </a:rPr>
              <a:t>时，反应的化学能主要转化成热能；闭合</a:t>
            </a:r>
            <a:r>
              <a:rPr lang="en-US" altLang="zh-CN" sz="2600" kern="100" dirty="0">
                <a:solidFill>
                  <a:schemeClr val="accent6">
                    <a:lumMod val="75000"/>
                  </a:schemeClr>
                </a:solidFill>
                <a:latin typeface="Times New Roman"/>
                <a:ea typeface="华文细黑"/>
              </a:rPr>
              <a:t>K</a:t>
            </a:r>
            <a:r>
              <a:rPr lang="zh-CN" altLang="zh-CN" sz="2600" kern="100" dirty="0">
                <a:solidFill>
                  <a:schemeClr val="accent6">
                    <a:lumMod val="75000"/>
                  </a:schemeClr>
                </a:solidFill>
                <a:latin typeface="Times New Roman"/>
                <a:ea typeface="华文细黑"/>
                <a:cs typeface="Times New Roman"/>
              </a:rPr>
              <a:t>时，反应的</a:t>
            </a:r>
            <a:r>
              <a:rPr lang="zh-CN" altLang="zh-CN" sz="2600" kern="100" dirty="0" smtClean="0">
                <a:solidFill>
                  <a:schemeClr val="accent6">
                    <a:lumMod val="75000"/>
                  </a:schemeClr>
                </a:solidFill>
                <a:latin typeface="Times New Roman"/>
                <a:ea typeface="华文细黑"/>
                <a:cs typeface="Times New Roman"/>
              </a:rPr>
              <a:t>化学能</a:t>
            </a:r>
            <a:r>
              <a:rPr lang="zh-CN" altLang="zh-CN" sz="2600" kern="100" dirty="0">
                <a:solidFill>
                  <a:schemeClr val="accent6">
                    <a:lumMod val="75000"/>
                  </a:schemeClr>
                </a:solidFill>
                <a:latin typeface="Times New Roman"/>
                <a:ea typeface="华文细黑"/>
                <a:cs typeface="Times New Roman"/>
              </a:rPr>
              <a:t>主要转化成电能。前者使溶液的温度升得更高，故反应速率更快</a:t>
            </a:r>
            <a:endParaRPr lang="zh-CN" altLang="en-US" sz="2600" dirty="0">
              <a:solidFill>
                <a:schemeClr val="accent6">
                  <a:lumMod val="75000"/>
                </a:schemeClr>
              </a:solidFill>
            </a:endParaRPr>
          </a:p>
        </p:txBody>
      </p:sp>
      <p:sp>
        <p:nvSpPr>
          <p:cNvPr id="22"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p:cNvSpPr/>
          <p:nvPr/>
        </p:nvSpPr>
        <p:spPr>
          <a:xfrm>
            <a:off x="10343678"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39" name="圆角矩形 38">
            <a:hlinkClick r:id="rId1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linds(horizontal)">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29"/>
                                        </p:tgtEl>
                                      </p:cBhvr>
                                    </p:animEffect>
                                    <p:set>
                                      <p:cBhvr>
                                        <p:cTn id="34" dur="1" fill="hold">
                                          <p:stCondLst>
                                            <p:cond delay="499"/>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bldLst>
      <p:bldP spid="7" grpId="0"/>
      <p:bldP spid="7" grpId="1"/>
      <p:bldP spid="11" grpId="0"/>
      <p:bldP spid="11" grpId="1"/>
      <p:bldP spid="13" grpId="0"/>
      <p:bldP spid="13" grpId="1"/>
      <p:bldP spid="29" grpId="0"/>
      <p:bldP spid="29" grpId="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98" y="693490"/>
            <a:ext cx="10626421" cy="457763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kern="100" dirty="0">
                <a:solidFill>
                  <a:srgbClr val="0000FF"/>
                </a:solidFill>
                <a:latin typeface="Times New Roman"/>
                <a:cs typeface="Times New Roman"/>
              </a:rPr>
              <a:t>题组二　化学反应速率的大小</a:t>
            </a:r>
            <a:r>
              <a:rPr lang="zh-CN" altLang="en-US" sz="2800" b="1" kern="100" dirty="0" smtClean="0">
                <a:solidFill>
                  <a:srgbClr val="0000FF"/>
                </a:solidFill>
                <a:latin typeface="Times New Roman"/>
                <a:cs typeface="Times New Roman"/>
              </a:rPr>
              <a:t>比较</a:t>
            </a:r>
            <a:endParaRPr lang="en-US" altLang="zh-CN" sz="2800" b="1" kern="100" dirty="0" smtClean="0">
              <a:solidFill>
                <a:srgbClr val="0000FF"/>
              </a:solidFill>
              <a:latin typeface="Times New Roman"/>
              <a:cs typeface="Times New Roman"/>
            </a:endParaRPr>
          </a:p>
          <a:p>
            <a:pPr algn="just">
              <a:lnSpc>
                <a:spcPct val="150000"/>
              </a:lnSpc>
              <a:spcAft>
                <a:spcPts val="0"/>
              </a:spcAft>
              <a:tabLst>
                <a:tab pos="2430780"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．已知反应</a:t>
            </a:r>
            <a:r>
              <a:rPr lang="en-US" altLang="zh-CN" sz="2800" kern="100" dirty="0">
                <a:latin typeface="Times New Roman"/>
                <a:ea typeface="华文细黑"/>
                <a:cs typeface="Courier New"/>
              </a:rPr>
              <a:t>4CO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在不同条件下的化学反应速率如下，其中表示反应速率最快的是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0.7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1.1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64824648"/>
              </p:ext>
            </p:extLst>
          </p:nvPr>
        </p:nvGraphicFramePr>
        <p:xfrm>
          <a:off x="4663608" y="1577438"/>
          <a:ext cx="1139825" cy="741363"/>
        </p:xfrm>
        <a:graphic>
          <a:graphicData uri="http://schemas.openxmlformats.org/presentationml/2006/ole">
            <mc:AlternateContent xmlns:mc="http://schemas.openxmlformats.org/markup-compatibility/2006">
              <mc:Choice xmlns:v="urn:schemas-microsoft-com:vml" Requires="v">
                <p:oleObj spid="_x0000_s210967" name="文档" r:id="rId4" imgW="1139952" imgH="741846" progId="Word.Document.12">
                  <p:embed/>
                </p:oleObj>
              </mc:Choice>
              <mc:Fallback>
                <p:oleObj name="文档" r:id="rId4" imgW="1139952" imgH="741846" progId="Word.Document.12">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3608" y="1577438"/>
                        <a:ext cx="113982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Rectangle 21">
            <a:hlinkClick r:id="rId7"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8"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9"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0"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1"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126654" y="1475720"/>
            <a:ext cx="9854557" cy="3682266"/>
          </a:xfrm>
          <a:prstGeom prst="rect">
            <a:avLst/>
          </a:prstGeom>
        </p:spPr>
        <p:txBody>
          <a:bodyPr wrap="square" lIns="121898" tIns="60948" rIns="121898" bIns="60948">
            <a:spAutoFit/>
          </a:bodyPr>
          <a:lstStyle/>
          <a:p>
            <a:pPr>
              <a:lnSpc>
                <a:spcPct val="17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转化为用相同的物质表示的反应速率进行比较，</a:t>
            </a:r>
            <a:r>
              <a:rPr lang="en-US" altLang="zh-CN" sz="2800" kern="100" dirty="0">
                <a:latin typeface="Times New Roman"/>
                <a:ea typeface="华文细黑"/>
              </a:rPr>
              <a:t>B</a:t>
            </a:r>
            <a:r>
              <a:rPr lang="zh-CN" altLang="zh-CN" sz="2800" kern="100" dirty="0">
                <a:latin typeface="Times New Roman"/>
                <a:ea typeface="华文细黑"/>
                <a:cs typeface="Times New Roman"/>
              </a:rPr>
              <a:t>项</a:t>
            </a:r>
            <a:r>
              <a:rPr lang="en-US" altLang="zh-CN" sz="2800" i="1" kern="100" dirty="0">
                <a:latin typeface="Book Antiqua"/>
                <a:ea typeface="华文细黑"/>
                <a:cs typeface="Times New Roman"/>
              </a:rPr>
              <a:t>v</a:t>
            </a:r>
            <a:r>
              <a:rPr lang="en-US" altLang="zh-CN" sz="2800" kern="100" dirty="0">
                <a:latin typeface="Times New Roman"/>
                <a:ea typeface="华文细黑"/>
              </a:rPr>
              <a:t>(CO)</a:t>
            </a:r>
            <a:r>
              <a:rPr lang="zh-CN" altLang="zh-CN" sz="2800" kern="100" dirty="0">
                <a:latin typeface="Times New Roman"/>
                <a:ea typeface="华文细黑"/>
                <a:cs typeface="Times New Roman"/>
              </a:rPr>
              <a:t>＝</a:t>
            </a:r>
            <a:r>
              <a:rPr lang="en-US" altLang="zh-CN" sz="2800" kern="100" dirty="0">
                <a:latin typeface="Times New Roman"/>
                <a:ea typeface="华文细黑"/>
              </a:rPr>
              <a:t>1.4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70000"/>
              </a:lnSpc>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a:t>
            </a:r>
            <a:r>
              <a:rPr lang="en-US" altLang="zh-CN" sz="2800" i="1" kern="100" dirty="0">
                <a:latin typeface="Book Antiqua"/>
                <a:ea typeface="华文细黑"/>
                <a:cs typeface="Times New Roman"/>
              </a:rPr>
              <a:t>v</a:t>
            </a:r>
            <a:r>
              <a:rPr lang="en-US" altLang="zh-CN" sz="2800" kern="100" dirty="0">
                <a:latin typeface="Times New Roman"/>
                <a:ea typeface="华文细黑"/>
              </a:rPr>
              <a:t>(CO)</a:t>
            </a:r>
            <a:r>
              <a:rPr lang="zh-CN" altLang="zh-CN" sz="2800" kern="100" dirty="0">
                <a:latin typeface="Times New Roman"/>
                <a:ea typeface="华文细黑"/>
                <a:cs typeface="Times New Roman"/>
              </a:rPr>
              <a:t>＝</a:t>
            </a:r>
            <a:r>
              <a:rPr lang="en-US" altLang="zh-CN" sz="2800" kern="100" dirty="0">
                <a:latin typeface="Times New Roman"/>
                <a:ea typeface="华文细黑"/>
              </a:rPr>
              <a:t>1.6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70000"/>
              </a:lnSpc>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a:t>
            </a:r>
            <a:r>
              <a:rPr lang="en-US" altLang="zh-CN" sz="2800" i="1" kern="100" dirty="0">
                <a:latin typeface="Book Antiqua"/>
                <a:ea typeface="华文细黑"/>
                <a:cs typeface="Times New Roman"/>
              </a:rPr>
              <a:t>v</a:t>
            </a:r>
            <a:r>
              <a:rPr lang="en-US" altLang="zh-CN" sz="2800" kern="100" dirty="0">
                <a:latin typeface="Times New Roman"/>
                <a:ea typeface="华文细黑"/>
              </a:rPr>
              <a:t>(CO)</a:t>
            </a:r>
            <a:r>
              <a:rPr lang="zh-CN" altLang="zh-CN" sz="2800" kern="100" dirty="0">
                <a:latin typeface="Times New Roman"/>
                <a:ea typeface="华文细黑"/>
                <a:cs typeface="Times New Roman"/>
              </a:rPr>
              <a:t>＝</a:t>
            </a:r>
            <a:r>
              <a:rPr lang="en-US" altLang="zh-CN" sz="2800" kern="100" dirty="0">
                <a:latin typeface="Times New Roman"/>
                <a:ea typeface="华文细黑"/>
              </a:rPr>
              <a:t>1.1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项反应速率最快</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70000"/>
              </a:lnSpc>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1100" kern="100" dirty="0">
              <a:solidFill>
                <a:schemeClr val="accent6">
                  <a:lumMod val="75000"/>
                </a:schemeClr>
              </a:solidFill>
              <a:latin typeface="宋体"/>
              <a:cs typeface="Courier New"/>
            </a:endParaRPr>
          </a:p>
        </p:txBody>
      </p:sp>
      <p:sp>
        <p:nvSpPr>
          <p:cNvPr id="4"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92056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3355" y="796875"/>
            <a:ext cx="11168475" cy="4001071"/>
          </a:xfrm>
          <a:prstGeom prst="rect">
            <a:avLst/>
          </a:prstGeom>
        </p:spPr>
        <p:txBody>
          <a:bodyPr wrap="square" lIns="121898" tIns="60948" rIns="121898" bIns="60948">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．对于可逆反应</a:t>
            </a:r>
            <a:r>
              <a:rPr lang="en-US" altLang="zh-CN" sz="2800" kern="100" dirty="0">
                <a:latin typeface="Times New Roman"/>
                <a:ea typeface="华文细黑"/>
                <a:cs typeface="Courier New"/>
              </a:rPr>
              <a:t>A(g)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3B(s)2C(g)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2D(g)</a:t>
            </a:r>
            <a:r>
              <a:rPr lang="zh-CN" altLang="zh-CN" sz="2800" kern="100" dirty="0">
                <a:latin typeface="Times New Roman"/>
                <a:ea typeface="华文细黑"/>
                <a:cs typeface="Times New Roman"/>
              </a:rPr>
              <a:t>，在不同条件下的化学反应速率如下，其中表示的反应速率最快的是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0.1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·s</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rPr>
              <a:t>1</a:t>
            </a:r>
          </a:p>
        </p:txBody>
      </p:sp>
      <p:graphicFrame>
        <p:nvGraphicFramePr>
          <p:cNvPr id="3" name="对象 2"/>
          <p:cNvGraphicFramePr>
            <a:graphicFrameLocks noChangeAspect="1"/>
          </p:cNvGraphicFramePr>
          <p:nvPr>
            <p:extLst>
              <p:ext uri="{D42A27DB-BD31-4B8C-83A1-F6EECF244321}">
                <p14:modId xmlns:p14="http://schemas.microsoft.com/office/powerpoint/2010/main" val="1727634984"/>
              </p:ext>
            </p:extLst>
          </p:nvPr>
        </p:nvGraphicFramePr>
        <p:xfrm>
          <a:off x="5303118" y="1048306"/>
          <a:ext cx="1139825" cy="741363"/>
        </p:xfrm>
        <a:graphic>
          <a:graphicData uri="http://schemas.openxmlformats.org/presentationml/2006/ole">
            <mc:AlternateContent xmlns:mc="http://schemas.openxmlformats.org/markup-compatibility/2006">
              <mc:Choice xmlns:v="urn:schemas-microsoft-com:vml" Requires="v">
                <p:oleObj spid="_x0000_s162846" name="文档" r:id="rId4" imgW="1139952" imgH="741846" progId="Word.Document.12">
                  <p:embed/>
                </p:oleObj>
              </mc:Choice>
              <mc:Fallback>
                <p:oleObj name="文档" r:id="rId4" imgW="1139952" imgH="741846" progId="Word.Document.12">
                  <p:embed/>
                  <p:pic>
                    <p:nvPicPr>
                      <p:cNvPr id="0" name=""/>
                      <p:cNvPicPr/>
                      <p:nvPr/>
                    </p:nvPicPr>
                    <p:blipFill>
                      <a:blip r:embed="rId5"/>
                      <a:stretch>
                        <a:fillRect/>
                      </a:stretch>
                    </p:blipFill>
                    <p:spPr>
                      <a:xfrm>
                        <a:off x="5303118" y="1048306"/>
                        <a:ext cx="1139825" cy="741363"/>
                      </a:xfrm>
                      <a:prstGeom prst="rect">
                        <a:avLst/>
                      </a:prstGeom>
                    </p:spPr>
                  </p:pic>
                </p:oleObj>
              </mc:Fallback>
            </mc:AlternateContent>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Rectangle 21">
            <a:hlinkClick r:id="rId7"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8"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9"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0"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1"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543355" y="1053530"/>
            <a:ext cx="11168475" cy="4518136"/>
          </a:xfrm>
          <a:prstGeom prst="rect">
            <a:avLst/>
          </a:prstGeom>
        </p:spPr>
        <p:txBody>
          <a:bodyPr wrap="square" lIns="121898" tIns="60948" rIns="121898" bIns="60948">
            <a:spAutoFit/>
          </a:bodyPr>
          <a:lstStyle/>
          <a:p>
            <a:pPr>
              <a:lnSpc>
                <a:spcPct val="17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本题可以采用归一法进行求解，通过方程式的计量数将不同物质表示的反应速率折算成同一物质表示的反应速率进行比较，</a:t>
            </a:r>
            <a:r>
              <a:rPr lang="en-US" altLang="zh-CN" sz="2800" kern="100" dirty="0">
                <a:latin typeface="Times New Roman"/>
                <a:ea typeface="华文细黑"/>
              </a:rPr>
              <a:t>B</a:t>
            </a:r>
            <a:r>
              <a:rPr lang="zh-CN" altLang="zh-CN" sz="2800" kern="100" dirty="0">
                <a:latin typeface="Times New Roman"/>
                <a:ea typeface="华文细黑"/>
                <a:cs typeface="Times New Roman"/>
              </a:rPr>
              <a:t>项中的</a:t>
            </a:r>
            <a:r>
              <a:rPr lang="en-US" altLang="zh-CN" sz="2800" kern="100" dirty="0">
                <a:latin typeface="Times New Roman"/>
                <a:ea typeface="华文细黑"/>
              </a:rPr>
              <a:t>B</a:t>
            </a:r>
            <a:r>
              <a:rPr lang="zh-CN" altLang="zh-CN" sz="2800" kern="100" dirty="0">
                <a:latin typeface="Times New Roman"/>
                <a:ea typeface="华文细黑"/>
                <a:cs typeface="Times New Roman"/>
              </a:rPr>
              <a:t>物质是固体，不能表示反应速率；</a:t>
            </a:r>
            <a:endParaRPr lang="en-US" altLang="zh-CN" sz="2800" kern="100" dirty="0">
              <a:latin typeface="Times New Roman"/>
              <a:ea typeface="华文细黑"/>
              <a:cs typeface="Times New Roman"/>
            </a:endParaRPr>
          </a:p>
          <a:p>
            <a:pPr lvl="0">
              <a:lnSpc>
                <a:spcPct val="170000"/>
              </a:lnSpc>
            </a:pPr>
            <a:r>
              <a:rPr lang="en-US" altLang="zh-CN" sz="2800" kern="100" dirty="0" smtClean="0">
                <a:solidFill>
                  <a:prstClr val="black"/>
                </a:solidFill>
                <a:latin typeface="Times New Roman"/>
                <a:ea typeface="华文细黑"/>
              </a:rPr>
              <a:t>C</a:t>
            </a:r>
            <a:r>
              <a:rPr lang="zh-CN" altLang="zh-CN" sz="2800" kern="100" dirty="0">
                <a:solidFill>
                  <a:prstClr val="black"/>
                </a:solidFill>
                <a:latin typeface="Times New Roman"/>
                <a:ea typeface="华文细黑"/>
                <a:cs typeface="Times New Roman"/>
              </a:rPr>
              <a:t>项中对应的</a:t>
            </a:r>
            <a:r>
              <a:rPr lang="en-US" altLang="zh-CN" sz="2800" i="1" kern="100" dirty="0">
                <a:solidFill>
                  <a:prstClr val="black"/>
                </a:solidFill>
                <a:latin typeface="Book Antiqua"/>
                <a:ea typeface="华文细黑"/>
                <a:cs typeface="Times New Roman"/>
              </a:rPr>
              <a:t>v</a:t>
            </a:r>
            <a:r>
              <a:rPr lang="en-US" altLang="zh-CN" sz="2800" kern="100" dirty="0">
                <a:solidFill>
                  <a:prstClr val="black"/>
                </a:solidFill>
                <a:latin typeface="Times New Roman"/>
                <a:ea typeface="华文细黑"/>
              </a:rPr>
              <a:t>(A)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0.2 </a:t>
            </a:r>
            <a:r>
              <a:rPr lang="en-US" altLang="zh-CN" sz="2800" kern="100" dirty="0" err="1">
                <a:solidFill>
                  <a:prstClr val="black"/>
                </a:solidFill>
                <a:latin typeface="Times New Roman"/>
                <a:ea typeface="华文细黑"/>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rPr>
              <a:t>1</a:t>
            </a:r>
            <a:r>
              <a:rPr lang="en-US" altLang="zh-CN" sz="2800" kern="100" dirty="0">
                <a:solidFill>
                  <a:prstClr val="black"/>
                </a:solidFill>
                <a:latin typeface="Times New Roman"/>
                <a:ea typeface="华文细黑"/>
              </a:rPr>
              <a:t>·min</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rPr>
              <a:t>1</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nSpc>
                <a:spcPct val="170000"/>
              </a:lnSpc>
            </a:pPr>
            <a:r>
              <a:rPr lang="en-US" altLang="zh-CN" sz="2800" kern="100" dirty="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项中对应的</a:t>
            </a:r>
            <a:r>
              <a:rPr lang="en-US" altLang="zh-CN" sz="2800" i="1" kern="100" dirty="0">
                <a:solidFill>
                  <a:prstClr val="black"/>
                </a:solidFill>
                <a:latin typeface="Book Antiqua"/>
                <a:ea typeface="华文细黑"/>
                <a:cs typeface="Times New Roman"/>
              </a:rPr>
              <a:t>v</a:t>
            </a:r>
            <a:r>
              <a:rPr lang="en-US" altLang="zh-CN" sz="2800" kern="100" dirty="0">
                <a:solidFill>
                  <a:prstClr val="black"/>
                </a:solidFill>
                <a:latin typeface="Times New Roman"/>
                <a:ea typeface="华文细黑"/>
              </a:rPr>
              <a:t>(A)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3 </a:t>
            </a:r>
            <a:r>
              <a:rPr lang="en-US" altLang="zh-CN" sz="2800" kern="100" dirty="0" err="1">
                <a:solidFill>
                  <a:prstClr val="black"/>
                </a:solidFill>
                <a:latin typeface="Times New Roman"/>
                <a:ea typeface="华文细黑"/>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rPr>
              <a:t>1</a:t>
            </a:r>
            <a:r>
              <a:rPr lang="en-US" altLang="zh-CN" sz="2800" kern="100" dirty="0">
                <a:solidFill>
                  <a:prstClr val="black"/>
                </a:solidFill>
                <a:latin typeface="Times New Roman"/>
                <a:ea typeface="华文细黑"/>
              </a:rPr>
              <a:t>·min</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rPr>
              <a:t>1</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nSpc>
                <a:spcPct val="170000"/>
              </a:lnSpc>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D</a:t>
            </a:r>
            <a:endParaRPr lang="zh-CN" altLang="zh-CN" sz="2800" kern="100" dirty="0">
              <a:solidFill>
                <a:schemeClr val="accent6">
                  <a:lumMod val="75000"/>
                </a:schemeClr>
              </a:solidFill>
              <a:latin typeface="宋体"/>
              <a:cs typeface="Courier New"/>
            </a:endParaRPr>
          </a:p>
        </p:txBody>
      </p:sp>
      <p:sp>
        <p:nvSpPr>
          <p:cNvPr id="3"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531359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750"/>
                                        <p:tgtEl>
                                          <p:spTgt spid="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750"/>
                                        <p:tgtEl>
                                          <p:spTgt spid="2">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blinds(horizontal)">
                                      <p:cBhvr>
                                        <p:cTn id="19" dur="7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07676" y="981522"/>
            <a:ext cx="10313900" cy="4465159"/>
          </a:xfrm>
          <a:prstGeom prst="rect">
            <a:avLst/>
          </a:prstGeom>
        </p:spPr>
        <p:txBody>
          <a:bodyPr wrap="square" lIns="121898" tIns="60948" rIns="121898" bIns="60948">
            <a:spAutoFit/>
          </a:bodyPr>
          <a:lstStyle/>
          <a:p>
            <a:pPr algn="just">
              <a:lnSpc>
                <a:spcPct val="150000"/>
              </a:lnSpc>
              <a:tabLst>
                <a:tab pos="1890395" algn="l"/>
              </a:tabLst>
            </a:pPr>
            <a:r>
              <a:rPr lang="zh-CN" altLang="en-US" sz="2800" b="1" kern="100" dirty="0">
                <a:solidFill>
                  <a:srgbClr val="0000FF"/>
                </a:solidFill>
                <a:latin typeface="Times New Roman"/>
                <a:cs typeface="Times New Roman"/>
              </a:rPr>
              <a:t>题组三　“三段式”模板突破浓度、化学反应速率的</a:t>
            </a:r>
            <a:r>
              <a:rPr lang="zh-CN" altLang="en-US" sz="2800" b="1" kern="100" dirty="0" smtClean="0">
                <a:solidFill>
                  <a:srgbClr val="0000FF"/>
                </a:solidFill>
                <a:latin typeface="Times New Roman"/>
                <a:cs typeface="Times New Roman"/>
              </a:rPr>
              <a:t>计算</a:t>
            </a:r>
            <a:endParaRPr lang="en-US" altLang="zh-CN" sz="2800" b="1" kern="100" dirty="0" smtClean="0">
              <a:solidFill>
                <a:srgbClr val="0000FF"/>
              </a:solidFill>
              <a:latin typeface="Times New Roman"/>
              <a:cs typeface="Times New Roman"/>
            </a:endParaRPr>
          </a:p>
          <a:p>
            <a:pPr algn="just">
              <a:lnSpc>
                <a:spcPct val="150000"/>
              </a:lnSpc>
              <a:spcAft>
                <a:spcPts val="0"/>
              </a:spcAft>
              <a:tabLst>
                <a:tab pos="2430780"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．可逆反应</a:t>
            </a:r>
            <a:r>
              <a:rPr lang="en-US" altLang="zh-CN" sz="2800" i="1" kern="100" dirty="0" err="1">
                <a:latin typeface="Times New Roman"/>
                <a:ea typeface="华文细黑"/>
                <a:cs typeface="Courier New"/>
              </a:rPr>
              <a:t>a</a:t>
            </a:r>
            <a:r>
              <a:rPr lang="en-US" altLang="zh-CN" sz="2800" kern="100" dirty="0" err="1">
                <a:latin typeface="Times New Roman"/>
                <a:ea typeface="华文细黑"/>
                <a:cs typeface="Courier New"/>
              </a:rPr>
              <a:t>A</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b</a:t>
            </a:r>
            <a:r>
              <a:rPr lang="en-US" altLang="zh-CN" sz="2800" kern="100" dirty="0" err="1">
                <a:latin typeface="Times New Roman"/>
                <a:ea typeface="华文细黑"/>
                <a:cs typeface="Courier New"/>
              </a:rPr>
              <a:t>B</a:t>
            </a:r>
            <a:r>
              <a:rPr lang="en-US" altLang="zh-CN" sz="2800" kern="100" dirty="0">
                <a:latin typeface="Times New Roman"/>
                <a:ea typeface="华文细黑"/>
                <a:cs typeface="Courier New"/>
              </a:rPr>
              <a:t>(g)</a:t>
            </a:r>
            <a:r>
              <a:rPr lang="en-US" altLang="zh-CN" sz="2800" kern="100" dirty="0">
                <a:latin typeface="ZBFH"/>
                <a:ea typeface="华文细黑"/>
                <a:cs typeface="Courier New"/>
              </a:rPr>
              <a:t></a:t>
            </a:r>
            <a:r>
              <a:rPr lang="en-US" altLang="zh-CN" sz="2800" i="1" kern="100" dirty="0" err="1">
                <a:latin typeface="Times New Roman"/>
                <a:ea typeface="华文细黑"/>
                <a:cs typeface="Courier New"/>
              </a:rPr>
              <a:t>c</a:t>
            </a:r>
            <a:r>
              <a:rPr lang="en-US" altLang="zh-CN" sz="2800" kern="100" dirty="0" err="1">
                <a:latin typeface="Times New Roman"/>
                <a:ea typeface="华文细黑"/>
                <a:cs typeface="Courier New"/>
              </a:rPr>
              <a:t>C</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d</a:t>
            </a:r>
            <a:r>
              <a:rPr lang="en-US" altLang="zh-CN" sz="2800" kern="100" dirty="0" err="1">
                <a:latin typeface="Times New Roman"/>
                <a:ea typeface="华文细黑"/>
                <a:cs typeface="Courier New"/>
              </a:rPr>
              <a:t>D</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，取</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置于</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的容器中，</a:t>
            </a:r>
            <a:r>
              <a:rPr lang="en-US" altLang="zh-CN" sz="2800" kern="100" dirty="0">
                <a:latin typeface="Times New Roman"/>
                <a:ea typeface="华文细黑"/>
                <a:cs typeface="Courier New"/>
              </a:rPr>
              <a:t>1 min</a:t>
            </a:r>
            <a:r>
              <a:rPr lang="zh-CN" altLang="zh-CN" sz="2800" kern="100" dirty="0">
                <a:latin typeface="Times New Roman"/>
                <a:ea typeface="华文细黑"/>
                <a:cs typeface="Times New Roman"/>
              </a:rPr>
              <a:t>后，测得容器内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的浓度为</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。这时</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的浓度为</a:t>
            </a:r>
            <a:r>
              <a:rPr lang="en-US" altLang="zh-CN" sz="2800" kern="100" dirty="0">
                <a:latin typeface="Times New Roman"/>
                <a:ea typeface="华文细黑"/>
                <a:cs typeface="Courier New"/>
              </a:rPr>
              <a:t>______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的浓度为</a:t>
            </a:r>
            <a:r>
              <a:rPr lang="en-US" altLang="zh-CN" sz="2800" kern="100" dirty="0">
                <a:latin typeface="Times New Roman"/>
                <a:ea typeface="华文细黑"/>
                <a:cs typeface="Courier New"/>
              </a:rPr>
              <a:t>______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。这段时间内反应的平均速率若以物质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的浓度变化来表示，应为</a:t>
            </a:r>
            <a:r>
              <a:rPr lang="en-US" altLang="zh-CN" sz="2800" kern="100" dirty="0">
                <a:latin typeface="Times New Roman"/>
                <a:ea typeface="华文细黑"/>
                <a:cs typeface="Courier New"/>
              </a:rPr>
              <a:t>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13996558"/>
              </p:ext>
            </p:extLst>
          </p:nvPr>
        </p:nvGraphicFramePr>
        <p:xfrm>
          <a:off x="5159102" y="1845618"/>
          <a:ext cx="1362075" cy="1038225"/>
        </p:xfrm>
        <a:graphic>
          <a:graphicData uri="http://schemas.openxmlformats.org/presentationml/2006/ole">
            <mc:AlternateContent xmlns:mc="http://schemas.openxmlformats.org/markup-compatibility/2006">
              <mc:Choice xmlns:v="urn:schemas-microsoft-com:vml" Requires="v">
                <p:oleObj spid="_x0000_s93370" name="文档" r:id="rId4" imgW="1361969" imgH="1037073" progId="Word.Document.12">
                  <p:embed/>
                </p:oleObj>
              </mc:Choice>
              <mc:Fallback>
                <p:oleObj name="文档" r:id="rId4" imgW="1361969" imgH="1037073" progId="Word.Document.12">
                  <p:embed/>
                  <p:pic>
                    <p:nvPicPr>
                      <p:cNvPr id="0" name=""/>
                      <p:cNvPicPr/>
                      <p:nvPr/>
                    </p:nvPicPr>
                    <p:blipFill>
                      <a:blip r:embed="rId5"/>
                      <a:stretch>
                        <a:fillRect/>
                      </a:stretch>
                    </p:blipFill>
                    <p:spPr>
                      <a:xfrm>
                        <a:off x="5159102" y="1845618"/>
                        <a:ext cx="1362075" cy="1038225"/>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7" name="Rectangle 21">
            <a:hlinkClick r:id="rId7"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8"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9"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0"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11"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649562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9507141"/>
              </p:ext>
            </p:extLst>
          </p:nvPr>
        </p:nvGraphicFramePr>
        <p:xfrm>
          <a:off x="6037263" y="3340100"/>
          <a:ext cx="114300" cy="177800"/>
        </p:xfrm>
        <a:graphic>
          <a:graphicData uri="http://schemas.openxmlformats.org/presentationml/2006/ole">
            <mc:AlternateContent xmlns:mc="http://schemas.openxmlformats.org/markup-compatibility/2006">
              <mc:Choice xmlns:v="urn:schemas-microsoft-com:vml" Requires="v">
                <p:oleObj spid="_x0000_s165942" name="Equation" r:id="rId3" imgW="114120" imgH="177480" progId="Equation.DSMT4">
                  <p:embed/>
                </p:oleObj>
              </mc:Choice>
              <mc:Fallback>
                <p:oleObj name="Equation" r:id="rId3" imgW="114120" imgH="177480" progId="Equation.DSMT4">
                  <p:embed/>
                  <p:pic>
                    <p:nvPicPr>
                      <p:cNvPr id="0" name=""/>
                      <p:cNvPicPr/>
                      <p:nvPr/>
                    </p:nvPicPr>
                    <p:blipFill>
                      <a:blip r:embed="rId4"/>
                      <a:stretch>
                        <a:fillRect/>
                      </a:stretch>
                    </p:blipFill>
                    <p:spPr>
                      <a:xfrm>
                        <a:off x="6037263" y="3340100"/>
                        <a:ext cx="114300" cy="1778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49290075"/>
              </p:ext>
            </p:extLst>
          </p:nvPr>
        </p:nvGraphicFramePr>
        <p:xfrm>
          <a:off x="690563" y="893763"/>
          <a:ext cx="11796712" cy="5446712"/>
        </p:xfrm>
        <a:graphic>
          <a:graphicData uri="http://schemas.openxmlformats.org/presentationml/2006/ole">
            <mc:AlternateContent xmlns:mc="http://schemas.openxmlformats.org/markup-compatibility/2006">
              <mc:Choice xmlns:v="urn:schemas-microsoft-com:vml" Requires="v">
                <p:oleObj spid="_x0000_s165943" name="Document" r:id="rId6" imgW="11805418" imgH="5455188" progId="Word.Document.8">
                  <p:embed/>
                </p:oleObj>
              </mc:Choice>
              <mc:Fallback>
                <p:oleObj name="Document" r:id="rId6" imgW="11805418" imgH="5455188" progId="Word.Document.8">
                  <p:embed/>
                  <p:pic>
                    <p:nvPicPr>
                      <p:cNvPr id="0" name=""/>
                      <p:cNvPicPr/>
                      <p:nvPr/>
                    </p:nvPicPr>
                    <p:blipFill>
                      <a:blip r:embed="rId7"/>
                      <a:stretch>
                        <a:fillRect/>
                      </a:stretch>
                    </p:blipFill>
                    <p:spPr>
                      <a:xfrm>
                        <a:off x="690563" y="893763"/>
                        <a:ext cx="11796712" cy="5446712"/>
                      </a:xfrm>
                      <a:prstGeom prst="rect">
                        <a:avLst/>
                      </a:prstGeom>
                    </p:spPr>
                  </p:pic>
                </p:oleObj>
              </mc:Fallback>
            </mc:AlternateContent>
          </a:graphicData>
        </a:graphic>
      </p:graphicFrame>
      <p:sp>
        <p:nvSpPr>
          <p:cNvPr id="4" name="Rectangle 21">
            <a:hlinkClick r:id="rId8"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9"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10"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11"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12"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7960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645792848"/>
              </p:ext>
            </p:extLst>
          </p:nvPr>
        </p:nvGraphicFramePr>
        <p:xfrm>
          <a:off x="992288" y="545902"/>
          <a:ext cx="9515475" cy="2181225"/>
        </p:xfrm>
        <a:graphic>
          <a:graphicData uri="http://schemas.openxmlformats.org/presentationml/2006/ole">
            <mc:AlternateContent xmlns:mc="http://schemas.openxmlformats.org/markup-compatibility/2006">
              <mc:Choice xmlns:v="urn:schemas-microsoft-com:vml" Requires="v">
                <p:oleObj spid="_x0000_s164995" name="Document" r:id="rId4" imgW="9517952" imgH="2187612" progId="Word.Document.8">
                  <p:embed/>
                </p:oleObj>
              </mc:Choice>
              <mc:Fallback>
                <p:oleObj name="Document" r:id="rId4" imgW="9517952" imgH="2187612" progId="Word.Document.8">
                  <p:embed/>
                  <p:pic>
                    <p:nvPicPr>
                      <p:cNvPr id="0" name=""/>
                      <p:cNvPicPr/>
                      <p:nvPr/>
                    </p:nvPicPr>
                    <p:blipFill>
                      <a:blip r:embed="rId5"/>
                      <a:stretch>
                        <a:fillRect/>
                      </a:stretch>
                    </p:blipFill>
                    <p:spPr>
                      <a:xfrm>
                        <a:off x="992288" y="545902"/>
                        <a:ext cx="9515475" cy="21812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99968923"/>
              </p:ext>
            </p:extLst>
          </p:nvPr>
        </p:nvGraphicFramePr>
        <p:xfrm>
          <a:off x="920280" y="2418110"/>
          <a:ext cx="9515475" cy="2181225"/>
        </p:xfrm>
        <a:graphic>
          <a:graphicData uri="http://schemas.openxmlformats.org/presentationml/2006/ole">
            <mc:AlternateContent xmlns:mc="http://schemas.openxmlformats.org/markup-compatibility/2006">
              <mc:Choice xmlns:v="urn:schemas-microsoft-com:vml" Requires="v">
                <p:oleObj spid="_x0000_s164996" name="Document" r:id="rId7" imgW="9517952" imgH="2190857" progId="Word.Document.8">
                  <p:embed/>
                </p:oleObj>
              </mc:Choice>
              <mc:Fallback>
                <p:oleObj name="Document" r:id="rId7" imgW="9517952" imgH="2190857" progId="Word.Document.8">
                  <p:embed/>
                  <p:pic>
                    <p:nvPicPr>
                      <p:cNvPr id="0" name="对象 2"/>
                      <p:cNvPicPr>
                        <a:picLocks noChangeAspect="1" noChangeArrowheads="1"/>
                      </p:cNvPicPr>
                      <p:nvPr/>
                    </p:nvPicPr>
                    <p:blipFill>
                      <a:blip r:embed="rId8"/>
                      <a:srcRect/>
                      <a:stretch>
                        <a:fillRect/>
                      </a:stretch>
                    </p:blipFill>
                    <p:spPr bwMode="auto">
                      <a:xfrm>
                        <a:off x="920280" y="2418110"/>
                        <a:ext cx="951547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47181283"/>
              </p:ext>
            </p:extLst>
          </p:nvPr>
        </p:nvGraphicFramePr>
        <p:xfrm>
          <a:off x="992288" y="4146302"/>
          <a:ext cx="9515475" cy="2181225"/>
        </p:xfrm>
        <a:graphic>
          <a:graphicData uri="http://schemas.openxmlformats.org/presentationml/2006/ole">
            <mc:AlternateContent xmlns:mc="http://schemas.openxmlformats.org/markup-compatibility/2006">
              <mc:Choice xmlns:v="urn:schemas-microsoft-com:vml" Requires="v">
                <p:oleObj spid="_x0000_s164997" name="Document" r:id="rId10" imgW="9517952" imgH="2193741" progId="Word.Document.8">
                  <p:embed/>
                </p:oleObj>
              </mc:Choice>
              <mc:Fallback>
                <p:oleObj name="Document" r:id="rId10" imgW="9517952" imgH="2193741" progId="Word.Document.8">
                  <p:embed/>
                  <p:pic>
                    <p:nvPicPr>
                      <p:cNvPr id="0" name="对象 4"/>
                      <p:cNvPicPr>
                        <a:picLocks noChangeAspect="1" noChangeArrowheads="1"/>
                      </p:cNvPicPr>
                      <p:nvPr/>
                    </p:nvPicPr>
                    <p:blipFill>
                      <a:blip r:embed="rId11"/>
                      <a:srcRect/>
                      <a:stretch>
                        <a:fillRect/>
                      </a:stretch>
                    </p:blipFill>
                    <p:spPr bwMode="auto">
                      <a:xfrm>
                        <a:off x="992288" y="4146302"/>
                        <a:ext cx="951547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55460270"/>
              </p:ext>
            </p:extLst>
          </p:nvPr>
        </p:nvGraphicFramePr>
        <p:xfrm>
          <a:off x="910630" y="5442446"/>
          <a:ext cx="9010650" cy="1181100"/>
        </p:xfrm>
        <a:graphic>
          <a:graphicData uri="http://schemas.openxmlformats.org/presentationml/2006/ole">
            <mc:AlternateContent xmlns:mc="http://schemas.openxmlformats.org/markup-compatibility/2006">
              <mc:Choice xmlns:v="urn:schemas-microsoft-com:vml" Requires="v">
                <p:oleObj spid="_x0000_s164998" name="Document" r:id="rId13" imgW="9013465" imgH="1182493" progId="Word.Document.8">
                  <p:embed/>
                </p:oleObj>
              </mc:Choice>
              <mc:Fallback>
                <p:oleObj name="Document" r:id="rId13" imgW="9013465" imgH="1182493" progId="Word.Document.8">
                  <p:embed/>
                  <p:pic>
                    <p:nvPicPr>
                      <p:cNvPr id="0" name="对象 5"/>
                      <p:cNvPicPr>
                        <a:picLocks noChangeAspect="1" noChangeArrowheads="1"/>
                      </p:cNvPicPr>
                      <p:nvPr/>
                    </p:nvPicPr>
                    <p:blipFill>
                      <a:blip r:embed="rId14"/>
                      <a:srcRect/>
                      <a:stretch>
                        <a:fillRect/>
                      </a:stretch>
                    </p:blipFill>
                    <p:spPr bwMode="auto">
                      <a:xfrm>
                        <a:off x="910630" y="5442446"/>
                        <a:ext cx="90106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21">
            <a:hlinkClick r:id="rId15"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6"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7"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8"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9"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71562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750"/>
                                        <p:tgtEl>
                                          <p:spTgt spid="6"/>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1259676"/>
            <a:ext cx="11409907" cy="3970318"/>
          </a:xfrm>
          <a:prstGeom prst="rect">
            <a:avLst/>
          </a:prstGeom>
        </p:spPr>
        <p:txBody>
          <a:bodyPr>
            <a:spAutoFit/>
          </a:bodyPr>
          <a:lstStyle/>
          <a:p>
            <a:pPr algn="just">
              <a:lnSpc>
                <a:spcPct val="150000"/>
              </a:lnSpc>
              <a:spcAft>
                <a:spcPts val="0"/>
              </a:spcAft>
              <a:tabLst>
                <a:tab pos="2340610" algn="l"/>
              </a:tabLst>
            </a:pPr>
            <a:r>
              <a:rPr lang="en-US" altLang="zh-CN" sz="2800" kern="100" dirty="0">
                <a:latin typeface="Times New Roman" pitchFamily="18" charset="0"/>
                <a:ea typeface="华文细黑" pitchFamily="2" charset="-122"/>
                <a:cs typeface="Times New Roman" pitchFamily="18" charset="0"/>
              </a:rPr>
              <a:t>1.</a:t>
            </a:r>
            <a:r>
              <a:rPr lang="zh-CN" altLang="zh-CN" sz="2800" kern="100" dirty="0">
                <a:latin typeface="Times New Roman" pitchFamily="18" charset="0"/>
                <a:ea typeface="华文细黑" pitchFamily="2" charset="-122"/>
                <a:cs typeface="Times New Roman" pitchFamily="18" charset="0"/>
              </a:rPr>
              <a:t>计算速率时易忽略体积，用物质的量变化值除以时间。</a:t>
            </a:r>
          </a:p>
          <a:p>
            <a:pPr algn="just">
              <a:lnSpc>
                <a:spcPct val="150000"/>
              </a:lnSpc>
              <a:spcAft>
                <a:spcPts val="0"/>
              </a:spcAft>
              <a:tabLst>
                <a:tab pos="2340610" algn="l"/>
              </a:tabLst>
            </a:pPr>
            <a:r>
              <a:rPr lang="en-US" altLang="zh-CN" sz="2800" kern="100" dirty="0">
                <a:latin typeface="Times New Roman" pitchFamily="18" charset="0"/>
                <a:ea typeface="华文细黑" pitchFamily="2" charset="-122"/>
                <a:cs typeface="Times New Roman" pitchFamily="18" charset="0"/>
              </a:rPr>
              <a:t>2</a:t>
            </a:r>
            <a:r>
              <a:rPr lang="zh-CN" altLang="zh-CN" sz="2800" kern="100" dirty="0">
                <a:latin typeface="Times New Roman" pitchFamily="18" charset="0"/>
                <a:ea typeface="华文细黑" pitchFamily="2" charset="-122"/>
                <a:cs typeface="Times New Roman" pitchFamily="18" charset="0"/>
              </a:rPr>
              <a:t>．化学反应速率大小的比较方法</a:t>
            </a:r>
          </a:p>
          <a:p>
            <a:pPr algn="just">
              <a:lnSpc>
                <a:spcPct val="150000"/>
              </a:lnSpc>
              <a:spcAft>
                <a:spcPts val="0"/>
              </a:spcAft>
              <a:tabLst>
                <a:tab pos="2340610" algn="l"/>
              </a:tabLst>
            </a:pPr>
            <a:r>
              <a:rPr lang="zh-CN" altLang="zh-CN" sz="2800" kern="100" dirty="0" smtClean="0">
                <a:latin typeface="Times New Roman" pitchFamily="18" charset="0"/>
                <a:ea typeface="华文细黑" pitchFamily="2" charset="-122"/>
                <a:cs typeface="Times New Roman" pitchFamily="18" charset="0"/>
              </a:rPr>
              <a:t>由于</a:t>
            </a:r>
            <a:r>
              <a:rPr lang="zh-CN" altLang="zh-CN" sz="2800" kern="100" dirty="0">
                <a:latin typeface="Times New Roman" pitchFamily="18" charset="0"/>
                <a:ea typeface="华文细黑" pitchFamily="2" charset="-122"/>
                <a:cs typeface="Times New Roman" pitchFamily="18" charset="0"/>
              </a:rPr>
              <a:t>同一化学反应的反应速率用不同物质表示时数值可能不同，所以比较反应的快慢不能只看数值的大小，而要进行一定的转化。</a:t>
            </a:r>
          </a:p>
          <a:p>
            <a:pPr algn="just">
              <a:lnSpc>
                <a:spcPct val="150000"/>
              </a:lnSpc>
              <a:spcAft>
                <a:spcPts val="0"/>
              </a:spcAft>
              <a:tabLst>
                <a:tab pos="2340610" algn="l"/>
              </a:tabLst>
            </a:pPr>
            <a:r>
              <a:rPr lang="en-US" altLang="zh-CN" sz="2800" kern="100" dirty="0">
                <a:latin typeface="Times New Roman" pitchFamily="18" charset="0"/>
                <a:ea typeface="华文细黑" pitchFamily="2" charset="-122"/>
                <a:cs typeface="Times New Roman" pitchFamily="18" charset="0"/>
              </a:rPr>
              <a:t>(1)</a:t>
            </a:r>
            <a:r>
              <a:rPr lang="zh-CN" altLang="zh-CN" sz="2800" kern="100" dirty="0">
                <a:latin typeface="Times New Roman" pitchFamily="18" charset="0"/>
                <a:ea typeface="华文细黑" pitchFamily="2" charset="-122"/>
                <a:cs typeface="Times New Roman" pitchFamily="18" charset="0"/>
              </a:rPr>
              <a:t>看单位</a:t>
            </a:r>
            <a:r>
              <a:rPr lang="zh-CN" altLang="zh-CN" sz="2800" kern="100" dirty="0" smtClean="0">
                <a:latin typeface="Times New Roman" pitchFamily="18" charset="0"/>
                <a:ea typeface="华文细黑" pitchFamily="2" charset="-122"/>
                <a:cs typeface="Times New Roman" pitchFamily="18" charset="0"/>
              </a:rPr>
              <a:t>是否一</a:t>
            </a:r>
            <a:r>
              <a:rPr lang="zh-CN" altLang="zh-CN" sz="2800" kern="100" dirty="0">
                <a:latin typeface="Times New Roman" pitchFamily="18" charset="0"/>
                <a:ea typeface="华文细黑" pitchFamily="2" charset="-122"/>
                <a:cs typeface="Times New Roman" pitchFamily="18" charset="0"/>
              </a:rPr>
              <a:t>，若不统一，换算成相同的单位。</a:t>
            </a:r>
          </a:p>
          <a:p>
            <a:pPr>
              <a:lnSpc>
                <a:spcPct val="150000"/>
              </a:lnSpc>
            </a:pPr>
            <a:r>
              <a:rPr lang="en-US" altLang="zh-CN" sz="2800" kern="100" dirty="0">
                <a:latin typeface="Times New Roman" pitchFamily="18" charset="0"/>
                <a:ea typeface="华文细黑" pitchFamily="2" charset="-122"/>
                <a:cs typeface="Times New Roman" pitchFamily="18" charset="0"/>
              </a:rPr>
              <a:t>(2)</a:t>
            </a:r>
            <a:r>
              <a:rPr lang="zh-CN" altLang="zh-CN" sz="2800" kern="100" dirty="0">
                <a:latin typeface="Times New Roman" pitchFamily="18" charset="0"/>
                <a:ea typeface="华文细黑" pitchFamily="2" charset="-122"/>
                <a:cs typeface="Times New Roman" pitchFamily="18" charset="0"/>
              </a:rPr>
              <a:t>换算成同一物质表示的速率，再比较数值的大小。</a:t>
            </a:r>
            <a:endParaRPr lang="zh-CN" altLang="zh-CN" sz="2800" kern="100" dirty="0">
              <a:effectLst/>
              <a:latin typeface="Times New Roman" pitchFamily="18" charset="0"/>
              <a:ea typeface="华文细黑" pitchFamily="2" charset="-122"/>
              <a:cs typeface="Times New Roman" pitchFamily="18" charset="0"/>
            </a:endParaRPr>
          </a:p>
        </p:txBody>
      </p:sp>
    </p:spTree>
    <p:extLst>
      <p:ext uri="{BB962C8B-B14F-4D97-AF65-F5344CB8AC3E}">
        <p14:creationId xmlns:p14="http://schemas.microsoft.com/office/powerpoint/2010/main" val="2440785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651341840"/>
              </p:ext>
            </p:extLst>
          </p:nvPr>
        </p:nvGraphicFramePr>
        <p:xfrm>
          <a:off x="478582" y="693490"/>
          <a:ext cx="11163300" cy="2552700"/>
        </p:xfrm>
        <a:graphic>
          <a:graphicData uri="http://schemas.openxmlformats.org/presentationml/2006/ole">
            <mc:AlternateContent xmlns:mc="http://schemas.openxmlformats.org/markup-compatibility/2006">
              <mc:Choice xmlns:v="urn:schemas-microsoft-com:vml" Requires="v">
                <p:oleObj spid="_x0000_s213011" name="Document" r:id="rId4" imgW="11165268" imgH="2556059" progId="Word.Document.8">
                  <p:embed/>
                </p:oleObj>
              </mc:Choice>
              <mc:Fallback>
                <p:oleObj name="Document" r:id="rId4" imgW="11165268" imgH="2556059" progId="Word.Document.8">
                  <p:embed/>
                  <p:pic>
                    <p:nvPicPr>
                      <p:cNvPr id="0" name=""/>
                      <p:cNvPicPr/>
                      <p:nvPr/>
                    </p:nvPicPr>
                    <p:blipFill>
                      <a:blip r:embed="rId5"/>
                      <a:stretch>
                        <a:fillRect/>
                      </a:stretch>
                    </p:blipFill>
                    <p:spPr>
                      <a:xfrm>
                        <a:off x="478582" y="693490"/>
                        <a:ext cx="11163300" cy="2552700"/>
                      </a:xfrm>
                      <a:prstGeom prst="rect">
                        <a:avLst/>
                      </a:prstGeom>
                    </p:spPr>
                  </p:pic>
                </p:oleObj>
              </mc:Fallback>
            </mc:AlternateContent>
          </a:graphicData>
        </a:graphic>
      </p:graphicFrame>
      <p:sp>
        <p:nvSpPr>
          <p:cNvPr id="5" name="矩形 4"/>
          <p:cNvSpPr/>
          <p:nvPr/>
        </p:nvSpPr>
        <p:spPr>
          <a:xfrm>
            <a:off x="406574" y="2910637"/>
            <a:ext cx="10793813" cy="2031325"/>
          </a:xfrm>
          <a:prstGeom prst="rect">
            <a:avLst/>
          </a:prstGeom>
        </p:spPr>
        <p:txBody>
          <a:bodyPr>
            <a:spAutoFit/>
          </a:bodyPr>
          <a:lstStyle/>
          <a:p>
            <a:pPr algn="just">
              <a:lnSpc>
                <a:spcPct val="150000"/>
              </a:lnSpc>
              <a:spcAft>
                <a:spcPts val="0"/>
              </a:spcAft>
              <a:tabLst>
                <a:tab pos="2340610" algn="l"/>
              </a:tabLst>
            </a:pPr>
            <a:r>
              <a:rPr lang="en-US" altLang="zh-CN" sz="2800" kern="100" dirty="0">
                <a:latin typeface="Times New Roman" pitchFamily="18" charset="0"/>
                <a:ea typeface="华文细黑" pitchFamily="2" charset="-122"/>
                <a:cs typeface="Times New Roman" pitchFamily="18" charset="0"/>
              </a:rPr>
              <a:t>3</a:t>
            </a:r>
            <a:r>
              <a:rPr lang="zh-CN" altLang="zh-CN" sz="2800" kern="100" dirty="0">
                <a:latin typeface="Times New Roman" pitchFamily="18" charset="0"/>
                <a:ea typeface="华文细黑" pitchFamily="2" charset="-122"/>
                <a:cs typeface="Times New Roman" pitchFamily="18" charset="0"/>
              </a:rPr>
              <a:t>．对于较为复杂的关于反应速率的题目常采用以下步骤和模板计算</a:t>
            </a:r>
          </a:p>
          <a:p>
            <a:pPr algn="just">
              <a:lnSpc>
                <a:spcPct val="150000"/>
              </a:lnSpc>
              <a:spcAft>
                <a:spcPts val="0"/>
              </a:spcAft>
              <a:tabLst>
                <a:tab pos="234061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写出有关反应的化学方程式。</a:t>
            </a:r>
            <a:endParaRPr lang="zh-CN" altLang="zh-CN" sz="2800" kern="100" dirty="0">
              <a:latin typeface="宋体"/>
              <a:cs typeface="Courier New"/>
            </a:endParaRPr>
          </a:p>
          <a:p>
            <a:pPr algn="just">
              <a:lnSpc>
                <a:spcPct val="150000"/>
              </a:lnSpc>
              <a:spcAft>
                <a:spcPts val="0"/>
              </a:spcAft>
              <a:tabLst>
                <a:tab pos="234061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找出各物质的起始量、转化量、某时刻量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Tree>
    <p:extLst>
      <p:ext uri="{BB962C8B-B14F-4D97-AF65-F5344CB8AC3E}">
        <p14:creationId xmlns:p14="http://schemas.microsoft.com/office/powerpoint/2010/main" val="2602500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0"/>
          <p:cNvSpPr txBox="1">
            <a:spLocks noChangeArrowheads="1"/>
          </p:cNvSpPr>
          <p:nvPr/>
        </p:nvSpPr>
        <p:spPr bwMode="auto">
          <a:xfrm>
            <a:off x="1033198" y="1557586"/>
            <a:ext cx="9785702" cy="2822993"/>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algn="just" eaLnBrk="1" hangingPunct="1">
              <a:lnSpc>
                <a:spcPct val="150000"/>
              </a:lnSpc>
              <a:tabLst>
                <a:tab pos="1890395" algn="l"/>
              </a:tabLst>
            </a:pPr>
            <a:r>
              <a:rPr lang="en-US" altLang="zh-CN" b="0" kern="100" dirty="0">
                <a:solidFill>
                  <a:prstClr val="black"/>
                </a:solidFill>
                <a:latin typeface="Times New Roman"/>
                <a:ea typeface="华文细黑"/>
              </a:rPr>
              <a:t>1.</a:t>
            </a:r>
            <a:r>
              <a:rPr lang="zh-CN" altLang="zh-CN" b="0" kern="100" dirty="0">
                <a:solidFill>
                  <a:prstClr val="black"/>
                </a:solidFill>
                <a:latin typeface="Times New Roman"/>
                <a:ea typeface="华文细黑"/>
                <a:cs typeface="Times New Roman"/>
              </a:rPr>
              <a:t>了解化学反应速率的概念、化学反应速率的定量表示方法。</a:t>
            </a:r>
            <a:endParaRPr lang="en-US" altLang="zh-CN" b="0" kern="100" dirty="0">
              <a:solidFill>
                <a:prstClr val="black"/>
              </a:solidFill>
              <a:latin typeface="Times New Roman"/>
              <a:ea typeface="华文细黑"/>
              <a:cs typeface="Times New Roman"/>
            </a:endParaRPr>
          </a:p>
          <a:p>
            <a:pPr lvl="0" algn="just" eaLnBrk="1" hangingPunct="1">
              <a:lnSpc>
                <a:spcPct val="150000"/>
              </a:lnSpc>
              <a:tabLst>
                <a:tab pos="1890395" algn="l"/>
              </a:tabLst>
            </a:pPr>
            <a:r>
              <a:rPr lang="en-US" altLang="zh-CN" b="0" kern="100" dirty="0">
                <a:solidFill>
                  <a:prstClr val="black"/>
                </a:solidFill>
                <a:latin typeface="Times New Roman"/>
                <a:ea typeface="华文细黑"/>
              </a:rPr>
              <a:t>2.</a:t>
            </a:r>
            <a:r>
              <a:rPr lang="zh-CN" altLang="zh-CN" b="0" kern="100" dirty="0">
                <a:solidFill>
                  <a:prstClr val="black"/>
                </a:solidFill>
                <a:latin typeface="Times New Roman"/>
                <a:ea typeface="华文细黑"/>
                <a:cs typeface="Times New Roman"/>
              </a:rPr>
              <a:t>了解催化剂在生产、生活和科学研究领域中的重要作用。</a:t>
            </a:r>
            <a:endParaRPr lang="en-US" altLang="zh-CN" b="0" kern="100" dirty="0">
              <a:solidFill>
                <a:prstClr val="black"/>
              </a:solidFill>
              <a:latin typeface="Times New Roman"/>
              <a:ea typeface="华文细黑"/>
              <a:cs typeface="Times New Roman"/>
            </a:endParaRPr>
          </a:p>
          <a:p>
            <a:pPr lvl="0" algn="just" eaLnBrk="1" hangingPunct="1">
              <a:lnSpc>
                <a:spcPct val="150000"/>
              </a:lnSpc>
              <a:tabLst>
                <a:tab pos="1890395" algn="l"/>
              </a:tabLst>
            </a:pPr>
            <a:r>
              <a:rPr lang="en-US" altLang="zh-CN" b="0" kern="100" dirty="0">
                <a:solidFill>
                  <a:prstClr val="black"/>
                </a:solidFill>
                <a:latin typeface="Times New Roman"/>
                <a:ea typeface="华文细黑"/>
              </a:rPr>
              <a:t>3.</a:t>
            </a:r>
            <a:r>
              <a:rPr lang="zh-CN" altLang="zh-CN" b="0" kern="100" dirty="0">
                <a:solidFill>
                  <a:prstClr val="black"/>
                </a:solidFill>
                <a:latin typeface="Times New Roman"/>
                <a:ea typeface="华文细黑"/>
                <a:cs typeface="Times New Roman"/>
              </a:rPr>
              <a:t>理解外界条件</a:t>
            </a:r>
            <a:r>
              <a:rPr lang="en-US" altLang="zh-CN" b="0" kern="100" dirty="0">
                <a:solidFill>
                  <a:prstClr val="black"/>
                </a:solidFill>
                <a:latin typeface="Times New Roman"/>
                <a:ea typeface="华文细黑"/>
              </a:rPr>
              <a:t>(</a:t>
            </a:r>
            <a:r>
              <a:rPr lang="zh-CN" altLang="zh-CN" b="0" kern="100" dirty="0">
                <a:solidFill>
                  <a:prstClr val="black"/>
                </a:solidFill>
                <a:latin typeface="Times New Roman"/>
                <a:ea typeface="华文细黑"/>
                <a:cs typeface="Times New Roman"/>
              </a:rPr>
              <a:t>浓度、温度、压强、催化剂等</a:t>
            </a:r>
            <a:r>
              <a:rPr lang="en-US" altLang="zh-CN" b="0" kern="100" dirty="0">
                <a:solidFill>
                  <a:prstClr val="black"/>
                </a:solidFill>
                <a:latin typeface="Times New Roman"/>
                <a:ea typeface="华文细黑"/>
              </a:rPr>
              <a:t>)</a:t>
            </a:r>
            <a:r>
              <a:rPr lang="zh-CN" altLang="zh-CN" b="0" kern="100" dirty="0">
                <a:solidFill>
                  <a:prstClr val="black"/>
                </a:solidFill>
                <a:latin typeface="Times New Roman"/>
                <a:ea typeface="华文细黑"/>
                <a:cs typeface="Times New Roman"/>
              </a:rPr>
              <a:t>对化学反应速率的影响，认识并能用相关理论解释其一般规律。</a:t>
            </a:r>
            <a:endParaRPr lang="en-US" altLang="zh-CN" b="0" kern="100" dirty="0">
              <a:solidFill>
                <a:prstClr val="black"/>
              </a:solidFill>
              <a:latin typeface="Times New Roman"/>
              <a:ea typeface="华文细黑"/>
              <a:cs typeface="Times New Roman"/>
            </a:endParaRPr>
          </a:p>
          <a:p>
            <a:pPr lvl="0" algn="just" eaLnBrk="1" hangingPunct="1">
              <a:lnSpc>
                <a:spcPct val="150000"/>
              </a:lnSpc>
              <a:tabLst>
                <a:tab pos="1890395" algn="l"/>
              </a:tabLst>
            </a:pPr>
            <a:r>
              <a:rPr lang="en-US" altLang="zh-CN" b="0" kern="100" dirty="0">
                <a:solidFill>
                  <a:prstClr val="black"/>
                </a:solidFill>
                <a:latin typeface="Times New Roman"/>
                <a:ea typeface="华文细黑"/>
              </a:rPr>
              <a:t>4.</a:t>
            </a:r>
            <a:r>
              <a:rPr lang="zh-CN" altLang="zh-CN" b="0" kern="100" dirty="0">
                <a:solidFill>
                  <a:prstClr val="black"/>
                </a:solidFill>
                <a:latin typeface="Times New Roman"/>
                <a:ea typeface="华文细黑"/>
                <a:cs typeface="Times New Roman"/>
              </a:rPr>
              <a:t>了解化学反应速率的调控在生产、生活和科学研究领域中的重要作用。</a:t>
            </a:r>
            <a:endParaRPr lang="zh-CN" altLang="zh-CN" sz="2800" b="0" kern="100" dirty="0">
              <a:effectLst/>
              <a:latin typeface="宋体"/>
              <a:cs typeface="Courier New"/>
            </a:endParaRPr>
          </a:p>
        </p:txBody>
      </p:sp>
      <p:sp>
        <p:nvSpPr>
          <p:cNvPr id="5" name="矩形 4">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6" name="矩形 5">
            <a:hlinkClick r:id="rId4" action="ppaction://hlinksldjump"/>
          </p:cNvPr>
          <p:cNvSpPr/>
          <p:nvPr/>
        </p:nvSpPr>
        <p:spPr>
          <a:xfrm>
            <a:off x="177472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8" name="矩形 7">
            <a:hlinkClick r:id="rId5" action="ppaction://hlinksldjump"/>
          </p:cNvPr>
          <p:cNvSpPr/>
          <p:nvPr/>
        </p:nvSpPr>
        <p:spPr>
          <a:xfrm>
            <a:off x="3550223"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9" name="矩形 8">
            <a:hlinkClick r:id="rId6" action="ppaction://hlinksldjump"/>
          </p:cNvPr>
          <p:cNvSpPr/>
          <p:nvPr/>
        </p:nvSpPr>
        <p:spPr>
          <a:xfrm>
            <a:off x="5317251"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10" name="矩形 9">
            <a:hlinkClick r:id="rId7" action="ppaction://hlinksldjump"/>
          </p:cNvPr>
          <p:cNvSpPr/>
          <p:nvPr/>
        </p:nvSpPr>
        <p:spPr>
          <a:xfrm>
            <a:off x="8748932"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1828929139"/>
              </p:ext>
            </p:extLst>
          </p:nvPr>
        </p:nvGraphicFramePr>
        <p:xfrm>
          <a:off x="482600" y="1671712"/>
          <a:ext cx="11366500" cy="2933700"/>
        </p:xfrm>
        <a:graphic>
          <a:graphicData uri="http://schemas.openxmlformats.org/presentationml/2006/ole">
            <mc:AlternateContent xmlns:mc="http://schemas.openxmlformats.org/markup-compatibility/2006">
              <mc:Choice xmlns:v="urn:schemas-microsoft-com:vml" Requires="v">
                <p:oleObj spid="_x0000_s214035" name="Document" r:id="rId4" imgW="11517545" imgH="2985434" progId="Word.Document.8">
                  <p:embed/>
                </p:oleObj>
              </mc:Choice>
              <mc:Fallback>
                <p:oleObj name="Document" r:id="rId4" imgW="11517545" imgH="2985434" progId="Word.Document.8">
                  <p:embed/>
                  <p:pic>
                    <p:nvPicPr>
                      <p:cNvPr id="0" name=""/>
                      <p:cNvPicPr/>
                      <p:nvPr/>
                    </p:nvPicPr>
                    <p:blipFill>
                      <a:blip r:embed="rId5"/>
                      <a:stretch>
                        <a:fillRect/>
                      </a:stretch>
                    </p:blipFill>
                    <p:spPr>
                      <a:xfrm>
                        <a:off x="482600" y="1671712"/>
                        <a:ext cx="11366500" cy="2933700"/>
                      </a:xfrm>
                      <a:prstGeom prst="rect">
                        <a:avLst/>
                      </a:prstGeom>
                    </p:spPr>
                  </p:pic>
                </p:oleObj>
              </mc:Fallback>
            </mc:AlternateContent>
          </a:graphicData>
        </a:graphic>
      </p:graphicFrame>
      <p:sp>
        <p:nvSpPr>
          <p:cNvPr id="6" name="矩形 5"/>
          <p:cNvSpPr/>
          <p:nvPr/>
        </p:nvSpPr>
        <p:spPr>
          <a:xfrm>
            <a:off x="406574" y="909514"/>
            <a:ext cx="10793813" cy="738664"/>
          </a:xfrm>
          <a:prstGeom prst="rect">
            <a:avLst/>
          </a:prstGeom>
        </p:spPr>
        <p:txBody>
          <a:bodyPr>
            <a:spAutoFit/>
          </a:bodyPr>
          <a:lstStyle/>
          <a:p>
            <a:pPr algn="just">
              <a:lnSpc>
                <a:spcPct val="150000"/>
              </a:lnSpc>
              <a:spcAft>
                <a:spcPts val="0"/>
              </a:spcAft>
              <a:tabLst>
                <a:tab pos="2430780" algn="l"/>
              </a:tabLst>
            </a:pPr>
            <a:r>
              <a:rPr lang="en-US" altLang="zh-CN" sz="2600" kern="100" dirty="0" smtClean="0">
                <a:latin typeface="Times New Roman"/>
                <a:ea typeface="华文细黑"/>
                <a:cs typeface="Courier New"/>
              </a:rPr>
              <a:t>(3</a:t>
            </a:r>
            <a:r>
              <a:rPr lang="en-US" altLang="zh-CN" sz="2800" kern="100" dirty="0" smtClean="0">
                <a:latin typeface="Times New Roman"/>
                <a:ea typeface="华文细黑"/>
              </a:rPr>
              <a:t>)</a:t>
            </a:r>
            <a:r>
              <a:rPr lang="zh-CN" altLang="zh-CN" sz="2600" kern="100" dirty="0" smtClean="0">
                <a:latin typeface="Times New Roman"/>
                <a:ea typeface="华文细黑"/>
                <a:cs typeface="Times New Roman"/>
              </a:rPr>
              <a:t>根据</a:t>
            </a:r>
            <a:r>
              <a:rPr lang="zh-CN" altLang="zh-CN" sz="2600" kern="100" dirty="0">
                <a:latin typeface="Times New Roman"/>
                <a:ea typeface="华文细黑"/>
                <a:cs typeface="Times New Roman"/>
              </a:rPr>
              <a:t>已知条件列方程式计算。</a:t>
            </a:r>
            <a:endParaRPr lang="zh-CN" altLang="zh-CN" sz="260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0023524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372298" y="2488005"/>
            <a:ext cx="12059612" cy="1106457"/>
          </a:xfrm>
          <a:prstGeom prst="rect">
            <a:avLst/>
          </a:prstGeom>
          <a:noFill/>
        </p:spPr>
        <p:txBody>
          <a:bodyPr wrap="square" rtlCol="0" anchor="ctr">
            <a:spAutoFit/>
          </a:bodyPr>
          <a:lstStyle/>
          <a:p>
            <a:pPr defTabSz="914400">
              <a:lnSpc>
                <a:spcPct val="120000"/>
              </a:lnSpc>
              <a:defRPr/>
            </a:pPr>
            <a:r>
              <a:rPr lang="zh-CN" altLang="en-US" sz="6000" b="1" kern="0" dirty="0">
                <a:solidFill>
                  <a:sysClr val="window" lastClr="CCE8CF"/>
                </a:solidFill>
                <a:latin typeface="微软雅黑"/>
                <a:ea typeface="微软雅黑"/>
              </a:rPr>
              <a:t>考点</a:t>
            </a:r>
            <a:r>
              <a:rPr lang="zh-CN" altLang="en-US" sz="6000" b="1" kern="0" dirty="0" smtClean="0">
                <a:solidFill>
                  <a:sysClr val="window" lastClr="CCE8CF"/>
                </a:solidFill>
                <a:latin typeface="微软雅黑"/>
                <a:ea typeface="微软雅黑"/>
              </a:rPr>
              <a:t>二</a:t>
            </a:r>
            <a:r>
              <a:rPr lang="en-US" altLang="zh-CN" sz="6000" b="1" kern="0" dirty="0">
                <a:solidFill>
                  <a:sysClr val="window" lastClr="CCE8CF"/>
                </a:solidFill>
                <a:latin typeface="微软雅黑"/>
                <a:ea typeface="微软雅黑"/>
              </a:rPr>
              <a:t> </a:t>
            </a:r>
            <a:r>
              <a:rPr lang="en-US" altLang="zh-CN" sz="6000" b="1" kern="0" dirty="0" smtClean="0">
                <a:solidFill>
                  <a:sysClr val="window" lastClr="CCE8CF"/>
                </a:solidFill>
                <a:latin typeface="微软雅黑"/>
                <a:ea typeface="微软雅黑"/>
              </a:rPr>
              <a:t>  </a:t>
            </a:r>
            <a:r>
              <a:rPr lang="zh-CN" altLang="en-US" sz="6000" b="1" kern="0" dirty="0" smtClean="0">
                <a:solidFill>
                  <a:sysClr val="window" lastClr="CCE8CF"/>
                </a:solidFill>
                <a:latin typeface="微软雅黑"/>
                <a:ea typeface="微软雅黑"/>
              </a:rPr>
              <a:t>影响</a:t>
            </a:r>
            <a:r>
              <a:rPr lang="zh-CN" altLang="en-US" sz="6000" b="1" kern="0" dirty="0">
                <a:solidFill>
                  <a:sysClr val="window" lastClr="CCE8CF"/>
                </a:solidFill>
                <a:latin typeface="微软雅黑"/>
                <a:ea typeface="微软雅黑"/>
              </a:rPr>
              <a:t>化学反应速率的因素</a:t>
            </a:r>
            <a:endParaRPr lang="zh-CN" altLang="zh-CN" sz="6000" b="1" kern="0" dirty="0">
              <a:solidFill>
                <a:sysClr val="window" lastClr="CCE8CF"/>
              </a:solidFill>
              <a:latin typeface="微软雅黑"/>
              <a:ea typeface="微软雅黑"/>
            </a:endParaRPr>
          </a:p>
        </p:txBody>
      </p:sp>
    </p:spTree>
    <p:extLst>
      <p:ext uri="{BB962C8B-B14F-4D97-AF65-F5344CB8AC3E}">
        <p14:creationId xmlns:p14="http://schemas.microsoft.com/office/powerpoint/2010/main" val="6135452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996" y="1341562"/>
            <a:ext cx="11231786" cy="2572731"/>
          </a:xfrm>
          <a:prstGeom prst="rect">
            <a:avLst/>
          </a:prstGeom>
          <a:noFill/>
        </p:spPr>
        <p:txBody>
          <a:bodyPr wrap="square" lIns="121898" tIns="60948" rIns="121898" bIns="60948" rtlCol="0">
            <a:spAutoFit/>
          </a:bodyPr>
          <a:lstStyle/>
          <a:p>
            <a:pPr algn="just">
              <a:lnSpc>
                <a:spcPct val="20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．内因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主要因素</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tabLst>
                <a:tab pos="2430780" algn="l"/>
              </a:tabLst>
            </a:pPr>
            <a:r>
              <a:rPr lang="zh-CN" altLang="zh-CN" sz="2800" kern="100" dirty="0">
                <a:latin typeface="Times New Roman"/>
                <a:ea typeface="华文细黑"/>
                <a:cs typeface="Times New Roman"/>
              </a:rPr>
              <a:t>反应物本身的性质。</a:t>
            </a:r>
            <a:endParaRPr lang="zh-CN" altLang="zh-CN" sz="2800" kern="100" dirty="0">
              <a:latin typeface="宋体"/>
              <a:cs typeface="Courier New"/>
            </a:endParaRPr>
          </a:p>
          <a:p>
            <a:pPr>
              <a:lnSpc>
                <a:spcPct val="20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．外因</a:t>
            </a:r>
            <a:r>
              <a:rPr lang="en-US" altLang="zh-CN" sz="2800" kern="100" dirty="0">
                <a:latin typeface="Times New Roman"/>
                <a:ea typeface="华文细黑"/>
              </a:rPr>
              <a:t>(</a:t>
            </a:r>
            <a:r>
              <a:rPr lang="zh-CN" altLang="zh-CN" sz="2800" kern="100" dirty="0">
                <a:latin typeface="Times New Roman"/>
                <a:ea typeface="华文细黑"/>
                <a:cs typeface="Times New Roman"/>
              </a:rPr>
              <a:t>其他条件不变，只改变一个条件</a:t>
            </a:r>
            <a:r>
              <a:rPr lang="en-US" altLang="zh-CN" sz="2800" kern="100" dirty="0">
                <a:latin typeface="Times New Roman"/>
                <a:ea typeface="华文细黑"/>
              </a:rPr>
              <a:t>)</a:t>
            </a:r>
            <a:endParaRPr lang="zh-CN" altLang="zh-CN" sz="2800" kern="100" dirty="0">
              <a:latin typeface="宋体"/>
              <a:cs typeface="Courier New"/>
            </a:endParaRP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473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405" y="261442"/>
            <a:ext cx="7379885" cy="601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095206" y="405064"/>
            <a:ext cx="697627" cy="707886"/>
          </a:xfrm>
          <a:prstGeom prst="rect">
            <a:avLst/>
          </a:prstGeom>
        </p:spPr>
        <p:txBody>
          <a:bodyPr wrap="none">
            <a:spAutoFit/>
          </a:bodyPr>
          <a:lstStyle/>
          <a:p>
            <a:r>
              <a:rPr lang="zh-CN" altLang="en-US" sz="2000" kern="100" dirty="0" smtClean="0">
                <a:solidFill>
                  <a:srgbClr val="0000FF"/>
                </a:solidFill>
                <a:latin typeface="Times New Roman"/>
                <a:ea typeface="华文细黑"/>
                <a:cs typeface="Times New Roman"/>
              </a:rPr>
              <a:t>加快</a:t>
            </a:r>
            <a:endParaRPr lang="en-US" altLang="zh-CN" sz="2000" kern="100" dirty="0" smtClean="0">
              <a:solidFill>
                <a:srgbClr val="0000FF"/>
              </a:solidFill>
              <a:latin typeface="Times New Roman"/>
              <a:ea typeface="华文细黑"/>
              <a:cs typeface="Times New Roman"/>
            </a:endParaRPr>
          </a:p>
          <a:p>
            <a:endParaRPr lang="zh-CN" altLang="en-US" sz="2000" kern="100" dirty="0">
              <a:solidFill>
                <a:srgbClr val="0000FF"/>
              </a:solidFill>
              <a:latin typeface="Times New Roman"/>
              <a:ea typeface="华文细黑"/>
              <a:cs typeface="Times New Roman"/>
            </a:endParaRPr>
          </a:p>
        </p:txBody>
      </p:sp>
      <p:sp>
        <p:nvSpPr>
          <p:cNvPr id="7" name="矩形 6"/>
          <p:cNvSpPr/>
          <p:nvPr/>
        </p:nvSpPr>
        <p:spPr>
          <a:xfrm>
            <a:off x="7341795" y="464878"/>
            <a:ext cx="697627" cy="707886"/>
          </a:xfrm>
          <a:prstGeom prst="rect">
            <a:avLst/>
          </a:prstGeom>
        </p:spPr>
        <p:txBody>
          <a:bodyPr wrap="none">
            <a:spAutoFit/>
          </a:bodyPr>
          <a:lstStyle/>
          <a:p>
            <a:r>
              <a:rPr lang="zh-CN" altLang="en-US" sz="2000" kern="100" dirty="0">
                <a:solidFill>
                  <a:srgbClr val="0000FF"/>
                </a:solidFill>
                <a:latin typeface="Times New Roman"/>
                <a:ea typeface="华文细黑"/>
                <a:cs typeface="Times New Roman"/>
              </a:rPr>
              <a:t>减慢</a:t>
            </a:r>
            <a:endParaRPr lang="en-US" altLang="zh-CN" sz="2000" kern="100" dirty="0" smtClean="0">
              <a:solidFill>
                <a:srgbClr val="0000FF"/>
              </a:solidFill>
              <a:latin typeface="Times New Roman"/>
              <a:ea typeface="华文细黑"/>
              <a:cs typeface="Times New Roman"/>
            </a:endParaRPr>
          </a:p>
          <a:p>
            <a:endParaRPr lang="zh-CN" altLang="en-US" sz="2000" kern="100" dirty="0">
              <a:solidFill>
                <a:srgbClr val="0000FF"/>
              </a:solidFill>
              <a:latin typeface="Times New Roman"/>
              <a:ea typeface="华文细黑"/>
              <a:cs typeface="Times New Roman"/>
            </a:endParaRPr>
          </a:p>
        </p:txBody>
      </p:sp>
      <p:sp>
        <p:nvSpPr>
          <p:cNvPr id="9" name="矩形 8"/>
          <p:cNvSpPr/>
          <p:nvPr/>
        </p:nvSpPr>
        <p:spPr>
          <a:xfrm>
            <a:off x="3286894" y="1917232"/>
            <a:ext cx="697627" cy="707886"/>
          </a:xfrm>
          <a:prstGeom prst="rect">
            <a:avLst/>
          </a:prstGeom>
        </p:spPr>
        <p:txBody>
          <a:bodyPr wrap="none">
            <a:spAutoFit/>
          </a:bodyPr>
          <a:lstStyle/>
          <a:p>
            <a:r>
              <a:rPr lang="zh-CN" altLang="en-US" sz="2000" kern="100" dirty="0" smtClean="0">
                <a:solidFill>
                  <a:srgbClr val="0000FF"/>
                </a:solidFill>
                <a:latin typeface="Times New Roman"/>
                <a:ea typeface="华文细黑"/>
                <a:cs typeface="Times New Roman"/>
              </a:rPr>
              <a:t>加快</a:t>
            </a:r>
            <a:endParaRPr lang="en-US" altLang="zh-CN" sz="2000" kern="100" dirty="0" smtClean="0">
              <a:solidFill>
                <a:srgbClr val="0000FF"/>
              </a:solidFill>
              <a:latin typeface="Times New Roman"/>
              <a:ea typeface="华文细黑"/>
              <a:cs typeface="Times New Roman"/>
            </a:endParaRPr>
          </a:p>
          <a:p>
            <a:endParaRPr lang="zh-CN" altLang="en-US" sz="2000" kern="100" dirty="0">
              <a:solidFill>
                <a:srgbClr val="0000FF"/>
              </a:solidFill>
              <a:latin typeface="Times New Roman"/>
              <a:ea typeface="华文细黑"/>
              <a:cs typeface="Times New Roman"/>
            </a:endParaRPr>
          </a:p>
        </p:txBody>
      </p:sp>
      <p:sp>
        <p:nvSpPr>
          <p:cNvPr id="11" name="矩形 10"/>
          <p:cNvSpPr/>
          <p:nvPr/>
        </p:nvSpPr>
        <p:spPr>
          <a:xfrm>
            <a:off x="4727054" y="1917232"/>
            <a:ext cx="697627" cy="707886"/>
          </a:xfrm>
          <a:prstGeom prst="rect">
            <a:avLst/>
          </a:prstGeom>
        </p:spPr>
        <p:txBody>
          <a:bodyPr wrap="none">
            <a:spAutoFit/>
          </a:bodyPr>
          <a:lstStyle/>
          <a:p>
            <a:r>
              <a:rPr lang="zh-CN" altLang="en-US" sz="2000" kern="100" dirty="0">
                <a:solidFill>
                  <a:srgbClr val="0000FF"/>
                </a:solidFill>
                <a:latin typeface="Times New Roman"/>
                <a:ea typeface="华文细黑"/>
                <a:cs typeface="Times New Roman"/>
              </a:rPr>
              <a:t>减慢</a:t>
            </a:r>
            <a:endParaRPr lang="en-US" altLang="zh-CN" sz="2000" kern="100" dirty="0" smtClean="0">
              <a:solidFill>
                <a:srgbClr val="0000FF"/>
              </a:solidFill>
              <a:latin typeface="Times New Roman"/>
              <a:ea typeface="华文细黑"/>
              <a:cs typeface="Times New Roman"/>
            </a:endParaRPr>
          </a:p>
          <a:p>
            <a:endParaRPr lang="zh-CN" altLang="en-US" sz="2000" kern="100" dirty="0">
              <a:solidFill>
                <a:srgbClr val="0000FF"/>
              </a:solidFill>
              <a:latin typeface="Times New Roman"/>
              <a:ea typeface="华文细黑"/>
              <a:cs typeface="Times New Roman"/>
            </a:endParaRPr>
          </a:p>
        </p:txBody>
      </p:sp>
      <p:sp>
        <p:nvSpPr>
          <p:cNvPr id="13" name="矩形 12"/>
          <p:cNvSpPr/>
          <p:nvPr/>
        </p:nvSpPr>
        <p:spPr>
          <a:xfrm>
            <a:off x="5303118" y="2985158"/>
            <a:ext cx="697627" cy="707886"/>
          </a:xfrm>
          <a:prstGeom prst="rect">
            <a:avLst/>
          </a:prstGeom>
        </p:spPr>
        <p:txBody>
          <a:bodyPr wrap="none">
            <a:spAutoFit/>
          </a:bodyPr>
          <a:lstStyle/>
          <a:p>
            <a:r>
              <a:rPr lang="zh-CN" altLang="en-US" sz="2000" kern="100" dirty="0" smtClean="0">
                <a:solidFill>
                  <a:srgbClr val="0000FF"/>
                </a:solidFill>
                <a:latin typeface="Times New Roman"/>
                <a:ea typeface="华文细黑"/>
                <a:cs typeface="Times New Roman"/>
              </a:rPr>
              <a:t>加快</a:t>
            </a:r>
            <a:endParaRPr lang="en-US" altLang="zh-CN" sz="2000" kern="100" dirty="0" smtClean="0">
              <a:solidFill>
                <a:srgbClr val="0000FF"/>
              </a:solidFill>
              <a:latin typeface="Times New Roman"/>
              <a:ea typeface="华文细黑"/>
              <a:cs typeface="Times New Roman"/>
            </a:endParaRPr>
          </a:p>
          <a:p>
            <a:endParaRPr lang="zh-CN" altLang="en-US" sz="2000" kern="100" dirty="0">
              <a:solidFill>
                <a:srgbClr val="0000FF"/>
              </a:solidFill>
              <a:latin typeface="Times New Roman"/>
              <a:ea typeface="华文细黑"/>
              <a:cs typeface="Times New Roman"/>
            </a:endParaRPr>
          </a:p>
        </p:txBody>
      </p:sp>
      <p:sp>
        <p:nvSpPr>
          <p:cNvPr id="14" name="矩形 13"/>
          <p:cNvSpPr/>
          <p:nvPr/>
        </p:nvSpPr>
        <p:spPr>
          <a:xfrm>
            <a:off x="6743278" y="2985158"/>
            <a:ext cx="697627" cy="707886"/>
          </a:xfrm>
          <a:prstGeom prst="rect">
            <a:avLst/>
          </a:prstGeom>
        </p:spPr>
        <p:txBody>
          <a:bodyPr wrap="none">
            <a:spAutoFit/>
          </a:bodyPr>
          <a:lstStyle/>
          <a:p>
            <a:r>
              <a:rPr lang="zh-CN" altLang="en-US" sz="2000" kern="100" dirty="0">
                <a:solidFill>
                  <a:srgbClr val="0000FF"/>
                </a:solidFill>
                <a:latin typeface="Times New Roman"/>
                <a:ea typeface="华文细黑"/>
                <a:cs typeface="Times New Roman"/>
              </a:rPr>
              <a:t>减慢</a:t>
            </a:r>
            <a:endParaRPr lang="en-US" altLang="zh-CN" sz="2000" kern="100" dirty="0" smtClean="0">
              <a:solidFill>
                <a:srgbClr val="0000FF"/>
              </a:solidFill>
              <a:latin typeface="Times New Roman"/>
              <a:ea typeface="华文细黑"/>
              <a:cs typeface="Times New Roman"/>
            </a:endParaRPr>
          </a:p>
          <a:p>
            <a:endParaRPr lang="zh-CN" altLang="en-US" sz="2000" kern="100" dirty="0">
              <a:solidFill>
                <a:srgbClr val="0000FF"/>
              </a:solidFill>
              <a:latin typeface="Times New Roman"/>
              <a:ea typeface="华文细黑"/>
              <a:cs typeface="Times New Roman"/>
            </a:endParaRPr>
          </a:p>
        </p:txBody>
      </p:sp>
      <p:sp>
        <p:nvSpPr>
          <p:cNvPr id="15" name="矩形 14"/>
          <p:cNvSpPr/>
          <p:nvPr/>
        </p:nvSpPr>
        <p:spPr>
          <a:xfrm>
            <a:off x="5541595" y="4509520"/>
            <a:ext cx="697627" cy="707886"/>
          </a:xfrm>
          <a:prstGeom prst="rect">
            <a:avLst/>
          </a:prstGeom>
        </p:spPr>
        <p:txBody>
          <a:bodyPr wrap="none">
            <a:spAutoFit/>
          </a:bodyPr>
          <a:lstStyle/>
          <a:p>
            <a:r>
              <a:rPr lang="zh-CN" altLang="en-US" sz="2000" kern="100" dirty="0">
                <a:solidFill>
                  <a:srgbClr val="0000FF"/>
                </a:solidFill>
                <a:latin typeface="Times New Roman"/>
                <a:ea typeface="华文细黑"/>
                <a:cs typeface="Times New Roman"/>
              </a:rPr>
              <a:t>相同</a:t>
            </a:r>
            <a:endParaRPr lang="en-US" altLang="zh-CN" sz="2000" kern="100" dirty="0" smtClean="0">
              <a:solidFill>
                <a:srgbClr val="0000FF"/>
              </a:solidFill>
              <a:latin typeface="Times New Roman"/>
              <a:ea typeface="华文细黑"/>
              <a:cs typeface="Times New Roman"/>
            </a:endParaRPr>
          </a:p>
          <a:p>
            <a:endParaRPr lang="zh-CN" altLang="en-US" sz="2000" kern="100" dirty="0">
              <a:solidFill>
                <a:srgbClr val="0000FF"/>
              </a:solidFill>
              <a:latin typeface="Times New Roman"/>
              <a:ea typeface="华文细黑"/>
              <a:cs typeface="Times New Roman"/>
            </a:endParaRPr>
          </a:p>
        </p:txBody>
      </p:sp>
      <p:sp>
        <p:nvSpPr>
          <p:cNvPr id="16" name="矩形 15"/>
          <p:cNvSpPr/>
          <p:nvPr/>
        </p:nvSpPr>
        <p:spPr>
          <a:xfrm>
            <a:off x="4164538" y="5393360"/>
            <a:ext cx="1210588" cy="400110"/>
          </a:xfrm>
          <a:prstGeom prst="rect">
            <a:avLst/>
          </a:prstGeom>
        </p:spPr>
        <p:txBody>
          <a:bodyPr wrap="none">
            <a:spAutoFit/>
          </a:bodyPr>
          <a:lstStyle/>
          <a:p>
            <a:r>
              <a:rPr lang="zh-CN" altLang="en-US" sz="2000" kern="100" dirty="0" smtClean="0">
                <a:solidFill>
                  <a:srgbClr val="0000FF"/>
                </a:solidFill>
                <a:latin typeface="Times New Roman"/>
                <a:ea typeface="华文细黑"/>
                <a:cs typeface="Times New Roman"/>
              </a:rPr>
              <a:t>接触面积</a:t>
            </a:r>
            <a:endParaRPr lang="zh-CN" altLang="en-US" sz="2000" kern="100" dirty="0">
              <a:solidFill>
                <a:srgbClr val="0000FF"/>
              </a:solidFill>
              <a:latin typeface="Times New Roman"/>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6" grpId="0"/>
      <p:bldP spid="6" grpId="1"/>
      <p:bldP spid="7" grpId="0"/>
      <p:bldP spid="7" grpId="1"/>
      <p:bldP spid="9" grpId="0"/>
      <p:bldP spid="9" grpId="1"/>
      <p:bldP spid="11" grpId="0"/>
      <p:bldP spid="11" grpId="1"/>
      <p:bldP spid="13" grpId="0"/>
      <p:bldP spid="13" grpId="1"/>
      <p:bldP spid="14" grpId="0"/>
      <p:bldP spid="14" grpId="1"/>
      <p:bldP spid="15" grpId="0"/>
      <p:bldP spid="15" grpId="1"/>
      <p:bldP spid="16" grpId="0"/>
      <p:bldP spid="1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6574" y="456848"/>
            <a:ext cx="10167988" cy="2625823"/>
          </a:xfrm>
          <a:prstGeom prst="rect">
            <a:avLst/>
          </a:prstGeom>
          <a:noFill/>
        </p:spPr>
        <p:txBody>
          <a:bodyPr wrap="square" lIns="121898" tIns="60948" rIns="121898" bIns="60948" rtlCol="0">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．理论解释</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有效碰撞理论</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活化分子、活化能、有效碰撞</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活化分子：能够发生有效碰撞的分子。</a:t>
            </a:r>
            <a:endParaRPr lang="zh-CN" altLang="zh-CN" sz="1100" kern="100" dirty="0">
              <a:latin typeface="宋体"/>
              <a:cs typeface="Courier New"/>
            </a:endParaRPr>
          </a:p>
          <a:p>
            <a:pPr>
              <a:lnSpc>
                <a:spcPct val="150000"/>
              </a:lnSpc>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活化能：如图</a:t>
            </a:r>
            <a:endParaRPr lang="zh-CN" altLang="zh-CN" sz="2800" kern="100" dirty="0">
              <a:latin typeface="宋体"/>
              <a:cs typeface="Courier New"/>
            </a:endParaRPr>
          </a:p>
        </p:txBody>
      </p:sp>
      <p:pic>
        <p:nvPicPr>
          <p:cNvPr id="168962" name="Picture 2" descr="4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390" y="888896"/>
            <a:ext cx="3938349" cy="2574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78582" y="3121144"/>
            <a:ext cx="9812557" cy="1892826"/>
          </a:xfrm>
          <a:prstGeom prst="rect">
            <a:avLst/>
          </a:prstGeom>
        </p:spPr>
        <p:txBody>
          <a:bodyPr>
            <a:spAutoFit/>
          </a:bodyPr>
          <a:lstStyle/>
          <a:p>
            <a:pPr algn="just">
              <a:lnSpc>
                <a:spcPct val="150000"/>
              </a:lnSpc>
              <a:spcAft>
                <a:spcPts val="0"/>
              </a:spcAft>
              <a:tabLst>
                <a:tab pos="2430780" algn="l"/>
              </a:tabLst>
            </a:pPr>
            <a:r>
              <a:rPr lang="zh-CN" altLang="zh-CN" sz="2600" kern="100" dirty="0">
                <a:latin typeface="Times New Roman"/>
                <a:ea typeface="华文细黑"/>
                <a:cs typeface="Times New Roman"/>
              </a:rPr>
              <a:t>图中：</a:t>
            </a:r>
            <a:r>
              <a:rPr lang="en-US" altLang="zh-CN" sz="2600" i="1" kern="100" dirty="0">
                <a:latin typeface="Times New Roman"/>
                <a:ea typeface="华文细黑"/>
                <a:cs typeface="Courier New"/>
              </a:rPr>
              <a:t>E</a:t>
            </a:r>
            <a:r>
              <a:rPr lang="en-US" altLang="zh-CN" sz="2600" kern="100" baseline="-25000" dirty="0">
                <a:latin typeface="Times New Roman"/>
                <a:ea typeface="华文细黑"/>
                <a:cs typeface="Courier New"/>
              </a:rPr>
              <a:t>1</a:t>
            </a:r>
            <a:r>
              <a:rPr lang="zh-CN" altLang="zh-CN" sz="2600" kern="100" dirty="0" smtClean="0">
                <a:latin typeface="Times New Roman"/>
                <a:ea typeface="华文细黑"/>
                <a:cs typeface="Times New Roman"/>
              </a:rPr>
              <a:t>为</a:t>
            </a:r>
            <a:r>
              <a:rPr lang="en-US" altLang="zh-CN" sz="2600" u="sng" kern="100" dirty="0" smtClean="0">
                <a:latin typeface="Times New Roman"/>
                <a:ea typeface="华文细黑"/>
                <a:cs typeface="Times New Roman"/>
              </a:rPr>
              <a:t>		                     </a:t>
            </a:r>
            <a:r>
              <a:rPr lang="zh-CN" altLang="zh-CN" sz="2600" kern="100" dirty="0" smtClean="0">
                <a:latin typeface="Times New Roman"/>
                <a:ea typeface="华文细黑"/>
                <a:cs typeface="Times New Roman"/>
              </a:rPr>
              <a:t>，</a:t>
            </a:r>
            <a:r>
              <a:rPr lang="zh-CN" altLang="zh-CN" sz="2600" kern="100" dirty="0">
                <a:latin typeface="Times New Roman"/>
                <a:ea typeface="华文细黑"/>
                <a:cs typeface="Times New Roman"/>
              </a:rPr>
              <a:t>使用催化剂时的活化能</a:t>
            </a:r>
            <a:r>
              <a:rPr lang="zh-CN" altLang="zh-CN" sz="2600" kern="100" dirty="0" smtClean="0">
                <a:latin typeface="Times New Roman"/>
                <a:ea typeface="华文细黑"/>
                <a:cs typeface="Times New Roman"/>
              </a:rPr>
              <a:t>为</a:t>
            </a:r>
            <a:r>
              <a:rPr lang="en-US" altLang="zh-CN" sz="2600" i="1" u="sng" kern="100" dirty="0" smtClean="0">
                <a:latin typeface="Times New Roman"/>
                <a:ea typeface="华文细黑"/>
                <a:cs typeface="Courier New"/>
              </a:rPr>
              <a:t>    </a:t>
            </a:r>
            <a:r>
              <a:rPr lang="zh-CN" altLang="zh-CN" sz="2600" kern="100" dirty="0" smtClean="0">
                <a:latin typeface="Times New Roman"/>
                <a:ea typeface="华文细黑"/>
                <a:cs typeface="Times New Roman"/>
              </a:rPr>
              <a:t>，</a:t>
            </a:r>
            <a:r>
              <a:rPr lang="zh-CN" altLang="zh-CN" sz="2600" kern="100" dirty="0">
                <a:latin typeface="Times New Roman"/>
                <a:ea typeface="华文细黑"/>
                <a:cs typeface="Times New Roman"/>
              </a:rPr>
              <a:t>反应热</a:t>
            </a:r>
            <a:r>
              <a:rPr lang="zh-CN" altLang="zh-CN" sz="2600" kern="100" dirty="0" smtClean="0">
                <a:latin typeface="Times New Roman"/>
                <a:ea typeface="华文细黑"/>
                <a:cs typeface="Times New Roman"/>
              </a:rPr>
              <a:t>为</a:t>
            </a:r>
            <a:r>
              <a:rPr lang="en-US" altLang="zh-CN" sz="2600" i="1" u="sng" kern="100" dirty="0">
                <a:latin typeface="Times New Roman"/>
                <a:ea typeface="华文细黑"/>
                <a:cs typeface="Courier New"/>
              </a:rPr>
              <a:t> </a:t>
            </a:r>
            <a:r>
              <a:rPr lang="en-US" altLang="zh-CN" sz="2600" i="1" u="sng" kern="100" dirty="0" smtClean="0">
                <a:latin typeface="Times New Roman"/>
                <a:ea typeface="华文细黑"/>
                <a:cs typeface="Courier New"/>
              </a:rPr>
              <a:t>                    </a:t>
            </a:r>
            <a:r>
              <a:rPr lang="zh-CN" altLang="zh-CN" sz="2600" kern="100" dirty="0" smtClean="0">
                <a:latin typeface="Times New Roman"/>
                <a:ea typeface="华文细黑"/>
                <a:cs typeface="Times New Roman"/>
              </a:rPr>
              <a:t>。</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注：</a:t>
            </a:r>
            <a:r>
              <a:rPr lang="en-US" altLang="zh-CN" sz="2600" i="1" kern="100" dirty="0">
                <a:latin typeface="Times New Roman"/>
                <a:ea typeface="华文细黑"/>
                <a:cs typeface="Courier New"/>
              </a:rPr>
              <a:t>E</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为逆反应的活化能</a:t>
            </a:r>
            <a:r>
              <a:rPr lang="en-US" altLang="zh-CN" sz="2600" kern="100" dirty="0">
                <a:latin typeface="Times New Roman"/>
                <a:ea typeface="华文细黑"/>
                <a:cs typeface="Courier New"/>
              </a:rPr>
              <a:t>)</a:t>
            </a:r>
            <a:endParaRPr lang="zh-CN" altLang="zh-CN" sz="2600" kern="100" dirty="0">
              <a:latin typeface="宋体"/>
              <a:cs typeface="Courier New"/>
            </a:endParaRPr>
          </a:p>
          <a:p>
            <a:pPr>
              <a:lnSpc>
                <a:spcPct val="150000"/>
              </a:lnSpc>
            </a:pP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有效碰撞：活化分子之间能够引发化学反应的碰撞。</a:t>
            </a:r>
            <a:endParaRPr lang="zh-CN" altLang="en-US" sz="2600" dirty="0"/>
          </a:p>
        </p:txBody>
      </p:sp>
      <p:sp>
        <p:nvSpPr>
          <p:cNvPr id="19" name="矩形 18"/>
          <p:cNvSpPr/>
          <p:nvPr/>
        </p:nvSpPr>
        <p:spPr>
          <a:xfrm>
            <a:off x="2170961" y="3193152"/>
            <a:ext cx="2698175"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正反应的活化能</a:t>
            </a:r>
          </a:p>
        </p:txBody>
      </p:sp>
      <p:sp>
        <p:nvSpPr>
          <p:cNvPr id="20" name="矩形 19"/>
          <p:cNvSpPr/>
          <p:nvPr/>
        </p:nvSpPr>
        <p:spPr>
          <a:xfrm>
            <a:off x="8687494" y="3121144"/>
            <a:ext cx="524503" cy="523220"/>
          </a:xfrm>
          <a:prstGeom prst="rect">
            <a:avLst/>
          </a:prstGeom>
        </p:spPr>
        <p:txBody>
          <a:bodyPr wrap="none">
            <a:spAutoFit/>
          </a:bodyPr>
          <a:lstStyle/>
          <a:p>
            <a:r>
              <a:rPr lang="en-US" altLang="zh-CN" sz="2800" i="1" kern="100" dirty="0">
                <a:solidFill>
                  <a:srgbClr val="0000FF"/>
                </a:solidFill>
                <a:latin typeface="Times New Roman"/>
                <a:ea typeface="华文细黑"/>
                <a:cs typeface="Times New Roman"/>
              </a:rPr>
              <a:t>E</a:t>
            </a:r>
            <a:r>
              <a:rPr lang="en-US" altLang="zh-CN" sz="2800" kern="100" baseline="-25000" dirty="0">
                <a:solidFill>
                  <a:srgbClr val="0000FF"/>
                </a:solidFill>
                <a:latin typeface="Times New Roman"/>
                <a:ea typeface="华文细黑"/>
                <a:cs typeface="Times New Roman"/>
              </a:rPr>
              <a:t>3</a:t>
            </a:r>
            <a:endParaRPr lang="zh-CN" altLang="en-US" sz="2800" kern="100" baseline="-25000" dirty="0">
              <a:solidFill>
                <a:srgbClr val="0000FF"/>
              </a:solidFill>
              <a:latin typeface="Times New Roman"/>
              <a:ea typeface="华文细黑"/>
              <a:cs typeface="Times New Roman"/>
            </a:endParaRPr>
          </a:p>
        </p:txBody>
      </p:sp>
      <p:sp>
        <p:nvSpPr>
          <p:cNvPr id="21" name="矩形 20"/>
          <p:cNvSpPr/>
          <p:nvPr/>
        </p:nvSpPr>
        <p:spPr>
          <a:xfrm>
            <a:off x="1342678" y="3750052"/>
            <a:ext cx="1223412" cy="523220"/>
          </a:xfrm>
          <a:prstGeom prst="rect">
            <a:avLst/>
          </a:prstGeom>
        </p:spPr>
        <p:txBody>
          <a:bodyPr wrap="none">
            <a:spAutoFit/>
          </a:bodyPr>
          <a:lstStyle/>
          <a:p>
            <a:r>
              <a:rPr lang="en-US" altLang="zh-CN" sz="2800" i="1" kern="100" dirty="0">
                <a:solidFill>
                  <a:srgbClr val="0000FF"/>
                </a:solidFill>
                <a:latin typeface="Times New Roman"/>
                <a:ea typeface="华文细黑"/>
                <a:cs typeface="Courier New"/>
              </a:rPr>
              <a:t>E</a:t>
            </a:r>
            <a:r>
              <a:rPr lang="en-US" altLang="zh-CN" sz="2800" kern="100" baseline="-25000" dirty="0">
                <a:solidFill>
                  <a:srgbClr val="0000FF"/>
                </a:solidFill>
                <a:latin typeface="Times New Roman"/>
                <a:ea typeface="华文细黑"/>
                <a:cs typeface="Courier New"/>
              </a:rPr>
              <a:t>1</a:t>
            </a:r>
            <a:r>
              <a:rPr lang="zh-CN" altLang="zh-CN" sz="2800" kern="100" dirty="0">
                <a:solidFill>
                  <a:srgbClr val="0000FF"/>
                </a:solidFill>
                <a:latin typeface="Times New Roman"/>
                <a:ea typeface="华文细黑"/>
                <a:cs typeface="Times New Roman"/>
              </a:rPr>
              <a:t>－</a:t>
            </a:r>
            <a:r>
              <a:rPr lang="en-US" altLang="zh-CN" sz="2800" i="1" kern="100" dirty="0" smtClean="0">
                <a:solidFill>
                  <a:srgbClr val="0000FF"/>
                </a:solidFill>
                <a:latin typeface="Times New Roman"/>
                <a:ea typeface="华文细黑"/>
                <a:cs typeface="Courier New"/>
              </a:rPr>
              <a:t>E</a:t>
            </a:r>
            <a:r>
              <a:rPr lang="en-US" altLang="zh-CN" sz="2800" kern="100" baseline="-25000" dirty="0" smtClean="0">
                <a:solidFill>
                  <a:srgbClr val="0000FF"/>
                </a:solidFill>
                <a:latin typeface="Times New Roman"/>
                <a:ea typeface="华文细黑"/>
                <a:cs typeface="Courier New"/>
              </a:rPr>
              <a:t>2</a:t>
            </a:r>
            <a:endParaRPr lang="zh-CN" altLang="en-US" sz="2800" kern="100" baseline="-25000" dirty="0">
              <a:solidFill>
                <a:srgbClr val="0000FF"/>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19" grpId="0"/>
      <p:bldP spid="19" grpId="1"/>
      <p:bldP spid="20" grpId="0"/>
      <p:bldP spid="20" grpId="1"/>
      <p:bldP spid="21" grpId="0"/>
      <p:bldP spid="2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8753" y="189434"/>
            <a:ext cx="11120580" cy="726200"/>
          </a:xfrm>
          <a:prstGeom prst="rect">
            <a:avLst/>
          </a:prstGeom>
          <a:noFill/>
        </p:spPr>
        <p:txBody>
          <a:bodyPr wrap="square" lIns="121898" tIns="60948" rIns="121898" bIns="60948" rtlCol="0">
            <a:spAutoFit/>
          </a:bodyPr>
          <a:lstStyle/>
          <a:p>
            <a:pPr algn="just">
              <a:lnSpc>
                <a:spcPts val="55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活化分子、有效碰撞与反应速率的关系</a:t>
            </a:r>
            <a:endParaRPr lang="zh-CN" altLang="zh-CN" sz="2800" kern="100" dirty="0">
              <a:latin typeface="宋体"/>
              <a:cs typeface="Courier New"/>
            </a:endParaRPr>
          </a:p>
        </p:txBody>
      </p:sp>
      <p:sp>
        <p:nvSpPr>
          <p:cNvPr id="3" name="矩形 2"/>
          <p:cNvSpPr/>
          <p:nvPr/>
        </p:nvSpPr>
        <p:spPr>
          <a:xfrm>
            <a:off x="2854846" y="1756118"/>
            <a:ext cx="1210588" cy="400110"/>
          </a:xfrm>
          <a:prstGeom prst="rect">
            <a:avLst/>
          </a:prstGeom>
        </p:spPr>
        <p:txBody>
          <a:bodyPr wrap="none">
            <a:spAutoFit/>
          </a:bodyPr>
          <a:lstStyle/>
          <a:p>
            <a:r>
              <a:rPr lang="zh-CN" altLang="en-US" sz="2000" kern="100" smtClean="0">
                <a:solidFill>
                  <a:srgbClr val="0000FF"/>
                </a:solidFill>
                <a:latin typeface="Times New Roman"/>
                <a:ea typeface="华文细黑"/>
                <a:cs typeface="Times New Roman"/>
              </a:rPr>
              <a:t>分子总数</a:t>
            </a:r>
            <a:endParaRPr lang="zh-CN" altLang="en-US" sz="2000" kern="100" dirty="0">
              <a:solidFill>
                <a:srgbClr val="0000FF"/>
              </a:solidFill>
              <a:latin typeface="Times New Roman"/>
              <a:ea typeface="华文细黑"/>
              <a:cs typeface="Times New Roman"/>
            </a:endParaRPr>
          </a:p>
        </p:txBody>
      </p:sp>
      <p:pic>
        <p:nvPicPr>
          <p:cNvPr id="169986" name="Picture 2" descr="F:\王婧芬\2015\源文件\2016一轮\人教版化学\475F.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59" y="1060078"/>
            <a:ext cx="8098432" cy="430738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508354" y="2493690"/>
            <a:ext cx="697627" cy="400110"/>
          </a:xfrm>
          <a:prstGeom prst="rect">
            <a:avLst/>
          </a:prstGeom>
        </p:spPr>
        <p:txBody>
          <a:bodyPr wrap="none">
            <a:spAutoFit/>
          </a:bodyPr>
          <a:lstStyle/>
          <a:p>
            <a:r>
              <a:rPr lang="zh-CN" altLang="en-US" sz="2000" kern="100" dirty="0" smtClean="0">
                <a:solidFill>
                  <a:srgbClr val="0000FF"/>
                </a:solidFill>
                <a:latin typeface="Times New Roman"/>
                <a:ea typeface="华文细黑"/>
                <a:cs typeface="Times New Roman"/>
              </a:rPr>
              <a:t>分子</a:t>
            </a:r>
            <a:endParaRPr lang="zh-CN" altLang="en-US" sz="2000" kern="100" dirty="0">
              <a:solidFill>
                <a:srgbClr val="0000FF"/>
              </a:solidFill>
              <a:latin typeface="Times New Roman"/>
              <a:ea typeface="华文细黑"/>
              <a:cs typeface="Times New Roman"/>
            </a:endParaRPr>
          </a:p>
        </p:txBody>
      </p:sp>
      <p:sp>
        <p:nvSpPr>
          <p:cNvPr id="13" name="矩形 12"/>
          <p:cNvSpPr/>
          <p:nvPr/>
        </p:nvSpPr>
        <p:spPr>
          <a:xfrm>
            <a:off x="1054646" y="2853730"/>
            <a:ext cx="697627" cy="400110"/>
          </a:xfrm>
          <a:prstGeom prst="rect">
            <a:avLst/>
          </a:prstGeom>
        </p:spPr>
        <p:txBody>
          <a:bodyPr wrap="none">
            <a:spAutoFit/>
          </a:bodyPr>
          <a:lstStyle/>
          <a:p>
            <a:pPr lvl="0"/>
            <a:r>
              <a:rPr lang="zh-CN" altLang="en-US" sz="2000" kern="100" dirty="0">
                <a:solidFill>
                  <a:srgbClr val="0000FF"/>
                </a:solidFill>
                <a:latin typeface="Times New Roman"/>
                <a:ea typeface="华文细黑"/>
                <a:cs typeface="Times New Roman"/>
              </a:rPr>
              <a:t>总数</a:t>
            </a:r>
          </a:p>
        </p:txBody>
      </p:sp>
      <p:sp>
        <p:nvSpPr>
          <p:cNvPr id="15" name="矩形 14"/>
          <p:cNvSpPr/>
          <p:nvPr/>
        </p:nvSpPr>
        <p:spPr>
          <a:xfrm>
            <a:off x="1630710" y="3245708"/>
            <a:ext cx="954107" cy="400110"/>
          </a:xfrm>
          <a:prstGeom prst="rect">
            <a:avLst/>
          </a:prstGeom>
        </p:spPr>
        <p:txBody>
          <a:bodyPr wrap="none">
            <a:spAutoFit/>
          </a:bodyPr>
          <a:lstStyle/>
          <a:p>
            <a:pPr lvl="0"/>
            <a:r>
              <a:rPr lang="zh-CN" altLang="en-US" sz="2000" kern="100" dirty="0" smtClean="0">
                <a:solidFill>
                  <a:srgbClr val="0000FF"/>
                </a:solidFill>
                <a:latin typeface="Times New Roman"/>
                <a:ea typeface="华文细黑"/>
                <a:cs typeface="Times New Roman"/>
              </a:rPr>
              <a:t>百分数</a:t>
            </a:r>
            <a:endParaRPr lang="zh-CN" altLang="en-US" sz="2000" kern="100" dirty="0">
              <a:solidFill>
                <a:srgbClr val="0000FF"/>
              </a:solidFill>
              <a:latin typeface="Times New Roman"/>
              <a:ea typeface="华文细黑"/>
              <a:cs typeface="Times New Roman"/>
            </a:endParaRPr>
          </a:p>
        </p:txBody>
      </p:sp>
      <p:sp>
        <p:nvSpPr>
          <p:cNvPr id="16" name="矩形 15"/>
          <p:cNvSpPr/>
          <p:nvPr/>
        </p:nvSpPr>
        <p:spPr>
          <a:xfrm>
            <a:off x="7895406" y="2493690"/>
            <a:ext cx="697627" cy="400110"/>
          </a:xfrm>
          <a:prstGeom prst="rect">
            <a:avLst/>
          </a:prstGeom>
        </p:spPr>
        <p:txBody>
          <a:bodyPr wrap="none">
            <a:spAutoFit/>
          </a:bodyPr>
          <a:lstStyle/>
          <a:p>
            <a:pPr lvl="0"/>
            <a:r>
              <a:rPr lang="zh-CN" altLang="en-US" sz="2000" kern="100" dirty="0" smtClean="0">
                <a:solidFill>
                  <a:srgbClr val="0000FF"/>
                </a:solidFill>
                <a:latin typeface="Times New Roman"/>
                <a:ea typeface="华文细黑"/>
                <a:cs typeface="Times New Roman"/>
              </a:rPr>
              <a:t>分子</a:t>
            </a:r>
            <a:endParaRPr lang="en-US" altLang="zh-CN" sz="2000" kern="100" dirty="0" smtClean="0">
              <a:solidFill>
                <a:srgbClr val="0000FF"/>
              </a:solidFill>
              <a:latin typeface="Times New Roman"/>
              <a:ea typeface="华文细黑"/>
              <a:cs typeface="Times New Roman"/>
            </a:endParaRPr>
          </a:p>
        </p:txBody>
      </p:sp>
      <p:sp>
        <p:nvSpPr>
          <p:cNvPr id="17" name="矩形 16"/>
          <p:cNvSpPr/>
          <p:nvPr/>
        </p:nvSpPr>
        <p:spPr>
          <a:xfrm>
            <a:off x="6405691" y="2853730"/>
            <a:ext cx="697627" cy="400110"/>
          </a:xfrm>
          <a:prstGeom prst="rect">
            <a:avLst/>
          </a:prstGeom>
        </p:spPr>
        <p:txBody>
          <a:bodyPr wrap="none">
            <a:spAutoFit/>
          </a:bodyPr>
          <a:lstStyle/>
          <a:p>
            <a:pPr lvl="0"/>
            <a:r>
              <a:rPr lang="zh-CN" altLang="en-US" sz="2000" kern="100" dirty="0">
                <a:solidFill>
                  <a:srgbClr val="0000FF"/>
                </a:solidFill>
                <a:latin typeface="Times New Roman"/>
                <a:ea typeface="华文细黑"/>
                <a:cs typeface="Times New Roman"/>
              </a:rPr>
              <a:t>总数</a:t>
            </a:r>
          </a:p>
        </p:txBody>
      </p:sp>
      <p:sp>
        <p:nvSpPr>
          <p:cNvPr id="19" name="矩形 18"/>
          <p:cNvSpPr/>
          <p:nvPr/>
        </p:nvSpPr>
        <p:spPr>
          <a:xfrm>
            <a:off x="6959302" y="3245708"/>
            <a:ext cx="954107" cy="400110"/>
          </a:xfrm>
          <a:prstGeom prst="rect">
            <a:avLst/>
          </a:prstGeom>
        </p:spPr>
        <p:txBody>
          <a:bodyPr wrap="none">
            <a:spAutoFit/>
          </a:bodyPr>
          <a:lstStyle/>
          <a:p>
            <a:pPr lvl="0"/>
            <a:r>
              <a:rPr lang="zh-CN" altLang="en-US" sz="2000" kern="100" dirty="0" smtClean="0">
                <a:solidFill>
                  <a:srgbClr val="0000FF"/>
                </a:solidFill>
                <a:latin typeface="Times New Roman"/>
                <a:ea typeface="华文细黑"/>
                <a:cs typeface="Times New Roman"/>
              </a:rPr>
              <a:t>百分数</a:t>
            </a:r>
            <a:endParaRPr lang="zh-CN" altLang="en-US" sz="2000"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3" grpId="0"/>
      <p:bldP spid="3" grpId="1"/>
      <p:bldP spid="12" grpId="0"/>
      <p:bldP spid="12" grpId="1"/>
      <p:bldP spid="13" grpId="0"/>
      <p:bldP spid="13" grpId="1"/>
      <p:bldP spid="15" grpId="0"/>
      <p:bldP spid="15" grpId="1"/>
      <p:bldP spid="16" grpId="0"/>
      <p:bldP spid="16" grpId="1"/>
      <p:bldP spid="17" grpId="0"/>
      <p:bldP spid="17" grpId="1"/>
      <p:bldP spid="19" grpId="0"/>
      <p:bldP spid="1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8582" y="837506"/>
            <a:ext cx="11321531" cy="4647402"/>
          </a:xfrm>
          <a:prstGeom prst="rect">
            <a:avLst/>
          </a:prstGeom>
        </p:spPr>
        <p:txBody>
          <a:bodyPr wrap="square" lIns="121898" tIns="60948" rIns="121898" bIns="60948">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．按要求填空</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形状大小相同的铁、铝分别与等浓度的盐酸反应生成氢气的速率：铁</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铝</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大于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小于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等于</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对于</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，改变下列条件对生成氢气的速率有何影响？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增大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减小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不变</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升高温度：</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增大盐酸浓度：</a:t>
            </a:r>
            <a:r>
              <a:rPr lang="en-US" altLang="zh-CN" sz="2800" kern="100" dirty="0">
                <a:latin typeface="Times New Roman"/>
                <a:ea typeface="华文细黑"/>
                <a:cs typeface="Courier New"/>
              </a:rPr>
              <a:t>__________</a:t>
            </a:r>
            <a:r>
              <a:rPr lang="zh-CN" altLang="zh-CN" sz="2800" kern="100" dirty="0" smtClean="0">
                <a:latin typeface="Times New Roman"/>
                <a:ea typeface="华文细黑"/>
                <a:cs typeface="Times New Roman"/>
              </a:rPr>
              <a:t>；</a:t>
            </a:r>
            <a:endParaRPr lang="zh-CN" altLang="zh-CN" sz="1100" kern="100" dirty="0">
              <a:latin typeface="宋体"/>
              <a:cs typeface="Courier New"/>
            </a:endParaRPr>
          </a:p>
        </p:txBody>
      </p:sp>
      <p:sp>
        <p:nvSpPr>
          <p:cNvPr id="3" name="矩形 2"/>
          <p:cNvSpPr/>
          <p:nvPr/>
        </p:nvSpPr>
        <p:spPr>
          <a:xfrm>
            <a:off x="982638" y="2244548"/>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小于</a:t>
            </a:r>
            <a:endParaRPr lang="zh-CN" altLang="en-US" sz="2800" dirty="0">
              <a:solidFill>
                <a:schemeClr val="accent6">
                  <a:lumMod val="75000"/>
                </a:schemeClr>
              </a:solidFill>
            </a:endParaRPr>
          </a:p>
        </p:txBody>
      </p:sp>
      <p:sp>
        <p:nvSpPr>
          <p:cNvPr id="5" name="矩形 4"/>
          <p:cNvSpPr/>
          <p:nvPr/>
        </p:nvSpPr>
        <p:spPr>
          <a:xfrm>
            <a:off x="2745090" y="4116756"/>
            <a:ext cx="1261884"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增大</a:t>
            </a:r>
            <a:r>
              <a:rPr lang="zh-CN" altLang="zh-CN" sz="2800" kern="100">
                <a:solidFill>
                  <a:schemeClr val="accent6">
                    <a:lumMod val="75000"/>
                  </a:schemeClr>
                </a:solidFill>
                <a:latin typeface="Times New Roman"/>
                <a:ea typeface="华文细黑"/>
                <a:cs typeface="Times New Roman"/>
              </a:rPr>
              <a:t>　</a:t>
            </a:r>
            <a:endParaRPr lang="zh-CN" altLang="en-US" sz="2800" kern="100" dirty="0">
              <a:solidFill>
                <a:schemeClr val="accent6">
                  <a:lumMod val="75000"/>
                </a:schemeClr>
              </a:solidFill>
              <a:latin typeface="Times New Roman"/>
              <a:ea typeface="华文细黑"/>
              <a:cs typeface="Times New Roman"/>
            </a:endParaRPr>
          </a:p>
        </p:txBody>
      </p:sp>
      <p:sp>
        <p:nvSpPr>
          <p:cNvPr id="8" name="矩形 7"/>
          <p:cNvSpPr/>
          <p:nvPr/>
        </p:nvSpPr>
        <p:spPr>
          <a:xfrm>
            <a:off x="3430910" y="4764828"/>
            <a:ext cx="162095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增大　　</a:t>
            </a:r>
            <a:endParaRPr lang="zh-CN" altLang="en-US" sz="2800" kern="100" dirty="0">
              <a:solidFill>
                <a:schemeClr val="accent6">
                  <a:lumMod val="75000"/>
                </a:schemeClr>
              </a:solidFill>
              <a:latin typeface="Times New Roman"/>
              <a:ea typeface="华文细黑"/>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0" name="文本框 3"/>
          <p:cNvSpPr txBox="1"/>
          <p:nvPr/>
        </p:nvSpPr>
        <p:spPr bwMode="auto">
          <a:xfrm>
            <a:off x="478582" y="365826"/>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31403654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3" grpId="0"/>
      <p:bldP spid="3" grpId="1"/>
      <p:bldP spid="5" grpId="0"/>
      <p:bldP spid="5" grpId="1"/>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64063" y="444217"/>
            <a:ext cx="11452647" cy="4647402"/>
          </a:xfrm>
          <a:prstGeom prst="rect">
            <a:avLst/>
          </a:prstGeom>
        </p:spPr>
        <p:txBody>
          <a:bodyPr wrap="square" lIns="121898" tIns="60948" rIns="121898" bIns="60948">
            <a:spAutoFit/>
          </a:bodyPr>
          <a:lstStyle/>
          <a:p>
            <a:pPr lvl="0" algn="just">
              <a:lnSpc>
                <a:spcPct val="150000"/>
              </a:lnSpc>
              <a:tabLst>
                <a:tab pos="2430780" algn="l"/>
              </a:tabLst>
            </a:pP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增大铁的质量：</a:t>
            </a:r>
            <a:r>
              <a:rPr lang="en-US" altLang="zh-CN" sz="2800" kern="100" dirty="0" smtClean="0">
                <a:solidFill>
                  <a:prstClr val="black"/>
                </a:solidFill>
                <a:latin typeface="Times New Roman"/>
                <a:ea typeface="华文细黑"/>
                <a:cs typeface="Courier New"/>
              </a:rPr>
              <a:t>_____</a:t>
            </a:r>
            <a:r>
              <a:rPr lang="zh-CN" altLang="zh-CN" sz="2800" kern="100" dirty="0" smtClean="0">
                <a:solidFill>
                  <a:prstClr val="black"/>
                </a:solidFill>
                <a:latin typeface="Times New Roman"/>
                <a:ea typeface="华文细黑"/>
                <a:cs typeface="Times New Roman"/>
              </a:rPr>
              <a:t>；</a:t>
            </a:r>
            <a:endParaRPr lang="zh-CN" altLang="zh-CN" sz="1100" kern="100" dirty="0">
              <a:solidFill>
                <a:prstClr val="black"/>
              </a:solidFill>
              <a:latin typeface="宋体"/>
              <a:cs typeface="Courier New"/>
            </a:endParaRPr>
          </a:p>
          <a:p>
            <a:pPr lvl="0" algn="just">
              <a:lnSpc>
                <a:spcPct val="150000"/>
              </a:lnSpc>
              <a:tabLst>
                <a:tab pos="2430780" algn="l"/>
              </a:tabLst>
            </a:pP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增加盐酸体积：</a:t>
            </a:r>
            <a:r>
              <a:rPr lang="en-US" altLang="zh-CN" sz="2800" kern="100" dirty="0" smtClean="0">
                <a:solidFill>
                  <a:prstClr val="black"/>
                </a:solidFill>
                <a:latin typeface="Times New Roman"/>
                <a:ea typeface="华文细黑"/>
                <a:cs typeface="Courier New"/>
              </a:rPr>
              <a:t>_____</a:t>
            </a:r>
            <a:r>
              <a:rPr lang="zh-CN" altLang="zh-CN" sz="2800" kern="100" dirty="0" smtClean="0">
                <a:solidFill>
                  <a:prstClr val="black"/>
                </a:solidFill>
                <a:latin typeface="Times New Roman"/>
                <a:ea typeface="华文细黑"/>
                <a:cs typeface="Times New Roman"/>
              </a:rPr>
              <a:t>；</a:t>
            </a:r>
            <a:endParaRPr lang="zh-CN" altLang="zh-CN" sz="1100" kern="100" dirty="0">
              <a:solidFill>
                <a:prstClr val="black"/>
              </a:solidFill>
              <a:latin typeface="宋体"/>
              <a:cs typeface="Courier New"/>
            </a:endParaRPr>
          </a:p>
          <a:p>
            <a:pPr lvl="0" algn="just">
              <a:lnSpc>
                <a:spcPct val="150000"/>
              </a:lnSpc>
              <a:tabLst>
                <a:tab pos="2430780" algn="l"/>
              </a:tabLst>
            </a:pP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把铁片改成铁粉：</a:t>
            </a:r>
            <a:r>
              <a:rPr lang="en-US" altLang="zh-CN" sz="2800" kern="100" dirty="0" smtClean="0">
                <a:solidFill>
                  <a:prstClr val="black"/>
                </a:solidFill>
                <a:latin typeface="Times New Roman"/>
                <a:ea typeface="华文细黑"/>
                <a:cs typeface="Courier New"/>
              </a:rPr>
              <a:t>_____</a:t>
            </a:r>
            <a:r>
              <a:rPr lang="zh-CN" altLang="zh-CN" sz="2800" kern="100" dirty="0" smtClean="0">
                <a:solidFill>
                  <a:prstClr val="black"/>
                </a:solidFill>
                <a:latin typeface="Times New Roman"/>
                <a:ea typeface="华文细黑"/>
                <a:cs typeface="Times New Roman"/>
              </a:rPr>
              <a:t>；</a:t>
            </a:r>
            <a:endParaRPr lang="zh-CN" altLang="zh-CN" sz="1100" kern="100" dirty="0">
              <a:solidFill>
                <a:prstClr val="black"/>
              </a:solidFill>
              <a:latin typeface="宋体"/>
              <a:cs typeface="Courier New"/>
            </a:endParaRPr>
          </a:p>
          <a:p>
            <a:pPr lvl="0" algn="just">
              <a:lnSpc>
                <a:spcPct val="150000"/>
              </a:lnSpc>
              <a:tabLst>
                <a:tab pos="2430780" algn="l"/>
              </a:tabLst>
            </a:pPr>
            <a:r>
              <a:rPr lang="en-US" altLang="zh-CN" sz="2800" kern="100" dirty="0">
                <a:solidFill>
                  <a:prstClr val="black"/>
                </a:solidFill>
                <a:latin typeface="宋体"/>
                <a:ea typeface="华文细黑"/>
                <a:cs typeface="Times New Roman"/>
              </a:rPr>
              <a:t>⑥</a:t>
            </a:r>
            <a:r>
              <a:rPr lang="zh-CN" altLang="zh-CN" sz="2800" kern="100" dirty="0">
                <a:solidFill>
                  <a:prstClr val="black"/>
                </a:solidFill>
                <a:latin typeface="Times New Roman"/>
                <a:ea typeface="华文细黑"/>
                <a:cs typeface="Times New Roman"/>
              </a:rPr>
              <a:t>滴入几滴</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a:t>
            </a:r>
            <a:r>
              <a:rPr lang="en-US" altLang="zh-CN" sz="2800" kern="100" dirty="0" smtClean="0">
                <a:solidFill>
                  <a:prstClr val="black"/>
                </a:solidFill>
                <a:latin typeface="Times New Roman"/>
                <a:ea typeface="华文细黑"/>
                <a:cs typeface="Courier New"/>
              </a:rPr>
              <a:t>_____</a:t>
            </a:r>
            <a:r>
              <a:rPr lang="zh-CN" altLang="zh-CN" sz="2800" kern="100" dirty="0" smtClean="0">
                <a:solidFill>
                  <a:prstClr val="black"/>
                </a:solidFill>
                <a:latin typeface="Times New Roman"/>
                <a:ea typeface="华文细黑"/>
                <a:cs typeface="Times New Roman"/>
              </a:rPr>
              <a:t>；</a:t>
            </a:r>
            <a:endParaRPr lang="zh-CN" altLang="zh-CN" sz="1100" kern="100" dirty="0">
              <a:solidFill>
                <a:prstClr val="black"/>
              </a:solidFill>
              <a:latin typeface="宋体"/>
              <a:cs typeface="Courier New"/>
            </a:endParaRPr>
          </a:p>
          <a:p>
            <a:pPr lvl="0" algn="just">
              <a:lnSpc>
                <a:spcPct val="150000"/>
              </a:lnSpc>
              <a:tabLst>
                <a:tab pos="2430780" algn="l"/>
              </a:tabLst>
            </a:pPr>
            <a:r>
              <a:rPr lang="en-US" altLang="zh-CN" sz="2800" kern="100" dirty="0">
                <a:solidFill>
                  <a:prstClr val="black"/>
                </a:solidFill>
                <a:latin typeface="宋体"/>
                <a:ea typeface="华文细黑"/>
                <a:cs typeface="Times New Roman"/>
              </a:rPr>
              <a:t>⑦</a:t>
            </a:r>
            <a:r>
              <a:rPr lang="zh-CN" altLang="zh-CN" sz="2800" kern="100" dirty="0">
                <a:solidFill>
                  <a:prstClr val="black"/>
                </a:solidFill>
                <a:latin typeface="Times New Roman"/>
                <a:ea typeface="华文细黑"/>
                <a:cs typeface="Times New Roman"/>
              </a:rPr>
              <a:t>加入</a:t>
            </a:r>
            <a:r>
              <a:rPr lang="en-US" altLang="zh-CN" sz="2800" kern="100" dirty="0" err="1">
                <a:solidFill>
                  <a:prstClr val="black"/>
                </a:solidFill>
                <a:latin typeface="Times New Roman"/>
                <a:ea typeface="华文细黑"/>
                <a:cs typeface="Courier New"/>
              </a:rPr>
              <a:t>NaCl</a:t>
            </a:r>
            <a:r>
              <a:rPr lang="zh-CN" altLang="zh-CN" sz="2800" kern="100" dirty="0">
                <a:solidFill>
                  <a:prstClr val="black"/>
                </a:solidFill>
                <a:latin typeface="Times New Roman"/>
                <a:ea typeface="华文细黑"/>
                <a:cs typeface="Times New Roman"/>
              </a:rPr>
              <a:t>固体：</a:t>
            </a:r>
            <a:r>
              <a:rPr lang="en-US" altLang="zh-CN" sz="2800" kern="100" dirty="0" smtClean="0">
                <a:solidFill>
                  <a:prstClr val="black"/>
                </a:solidFill>
                <a:latin typeface="Times New Roman"/>
                <a:ea typeface="华文细黑"/>
                <a:cs typeface="Courier New"/>
              </a:rPr>
              <a:t>______</a:t>
            </a:r>
            <a:r>
              <a:rPr lang="zh-CN" altLang="zh-CN" sz="2800" kern="100" dirty="0" smtClean="0">
                <a:solidFill>
                  <a:prstClr val="black"/>
                </a:solidFill>
                <a:latin typeface="Times New Roman"/>
                <a:ea typeface="华文细黑"/>
                <a:cs typeface="Times New Roman"/>
              </a:rPr>
              <a:t>；</a:t>
            </a:r>
            <a:endParaRPr lang="zh-CN" altLang="zh-CN" sz="1100" kern="100" dirty="0">
              <a:solidFill>
                <a:prstClr val="black"/>
              </a:solidFill>
              <a:latin typeface="宋体"/>
              <a:cs typeface="Courier New"/>
            </a:endParaRPr>
          </a:p>
          <a:p>
            <a:pPr lvl="0" algn="just">
              <a:lnSpc>
                <a:spcPct val="150000"/>
              </a:lnSpc>
              <a:tabLst>
                <a:tab pos="2430780" algn="l"/>
              </a:tabLst>
            </a:pPr>
            <a:r>
              <a:rPr lang="en-US" altLang="zh-CN" sz="2800" kern="100" dirty="0">
                <a:solidFill>
                  <a:prstClr val="black"/>
                </a:solidFill>
                <a:latin typeface="宋体"/>
                <a:ea typeface="华文细黑"/>
                <a:cs typeface="Times New Roman"/>
              </a:rPr>
              <a:t>⑧</a:t>
            </a:r>
            <a:r>
              <a:rPr lang="zh-CN" altLang="zh-CN" sz="2800" kern="100" dirty="0">
                <a:solidFill>
                  <a:prstClr val="black"/>
                </a:solidFill>
                <a:latin typeface="Times New Roman"/>
                <a:ea typeface="华文细黑"/>
                <a:cs typeface="Times New Roman"/>
              </a:rPr>
              <a:t>加入</a:t>
            </a:r>
            <a:r>
              <a:rPr lang="en-US" altLang="zh-CN" sz="2800" kern="100" dirty="0">
                <a:solidFill>
                  <a:prstClr val="black"/>
                </a:solidFill>
                <a:latin typeface="Times New Roman"/>
                <a:ea typeface="华文细黑"/>
                <a:cs typeface="Courier New"/>
              </a:rPr>
              <a:t>CH</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COONa</a:t>
            </a:r>
            <a:r>
              <a:rPr lang="zh-CN" altLang="zh-CN" sz="2800" kern="100" dirty="0">
                <a:solidFill>
                  <a:prstClr val="black"/>
                </a:solidFill>
                <a:latin typeface="Times New Roman"/>
                <a:ea typeface="华文细黑"/>
                <a:cs typeface="Times New Roman"/>
              </a:rPr>
              <a:t>固体：</a:t>
            </a:r>
            <a:r>
              <a:rPr lang="en-US" altLang="zh-CN" sz="2800" kern="100" dirty="0" smtClean="0">
                <a:solidFill>
                  <a:prstClr val="black"/>
                </a:solidFill>
                <a:latin typeface="Times New Roman"/>
                <a:ea typeface="华文细黑"/>
                <a:cs typeface="Courier New"/>
              </a:rPr>
              <a:t>_____</a:t>
            </a:r>
            <a:r>
              <a:rPr lang="zh-CN" altLang="zh-CN" sz="2800" kern="100" dirty="0" smtClean="0">
                <a:solidFill>
                  <a:prstClr val="black"/>
                </a:solidFill>
                <a:latin typeface="Times New Roman"/>
                <a:ea typeface="华文细黑"/>
                <a:cs typeface="Times New Roman"/>
              </a:rPr>
              <a:t>；</a:t>
            </a:r>
            <a:endParaRPr lang="zh-CN" altLang="zh-CN" sz="1100" kern="100" dirty="0">
              <a:solidFill>
                <a:prstClr val="black"/>
              </a:solidFill>
              <a:latin typeface="宋体"/>
              <a:cs typeface="Courier New"/>
            </a:endParaRPr>
          </a:p>
          <a:p>
            <a:pPr lvl="0">
              <a:lnSpc>
                <a:spcPct val="150000"/>
              </a:lnSpc>
            </a:pPr>
            <a:r>
              <a:rPr lang="en-US" altLang="zh-CN" sz="2800" kern="100" dirty="0">
                <a:solidFill>
                  <a:prstClr val="black"/>
                </a:solidFill>
                <a:latin typeface="宋体"/>
                <a:ea typeface="华文细黑"/>
                <a:cs typeface="Times New Roman"/>
              </a:rPr>
              <a:t>⑨</a:t>
            </a:r>
            <a:r>
              <a:rPr lang="zh-CN" altLang="zh-CN" sz="2800" kern="100" dirty="0">
                <a:solidFill>
                  <a:prstClr val="black"/>
                </a:solidFill>
                <a:latin typeface="Times New Roman"/>
                <a:ea typeface="华文细黑"/>
                <a:cs typeface="Times New Roman"/>
              </a:rPr>
              <a:t>加入一定体积的</a:t>
            </a:r>
            <a:r>
              <a:rPr lang="en-US" altLang="zh-CN" sz="2800" kern="100" dirty="0">
                <a:solidFill>
                  <a:prstClr val="black"/>
                </a:solidFill>
                <a:latin typeface="Times New Roman"/>
                <a:ea typeface="华文细黑"/>
              </a:rPr>
              <a:t>Na</a:t>
            </a:r>
            <a:r>
              <a:rPr lang="en-US" altLang="zh-CN" sz="2800" kern="100" baseline="-25000" dirty="0">
                <a:solidFill>
                  <a:prstClr val="black"/>
                </a:solidFill>
                <a:latin typeface="Times New Roman"/>
                <a:ea typeface="华文细黑"/>
              </a:rPr>
              <a:t>2</a:t>
            </a:r>
            <a:r>
              <a:rPr lang="en-US" altLang="zh-CN" sz="2800" kern="100" dirty="0">
                <a:solidFill>
                  <a:prstClr val="black"/>
                </a:solidFill>
                <a:latin typeface="Times New Roman"/>
                <a:ea typeface="华文细黑"/>
              </a:rPr>
              <a:t>SO</a:t>
            </a:r>
            <a:r>
              <a:rPr lang="en-US" altLang="zh-CN" sz="2800" kern="100" baseline="-25000" dirty="0">
                <a:solidFill>
                  <a:prstClr val="black"/>
                </a:solidFill>
                <a:latin typeface="Times New Roman"/>
                <a:ea typeface="华文细黑"/>
              </a:rPr>
              <a:t>4</a:t>
            </a:r>
            <a:r>
              <a:rPr lang="zh-CN" altLang="zh-CN" sz="2800" kern="100" dirty="0">
                <a:solidFill>
                  <a:prstClr val="black"/>
                </a:solidFill>
                <a:latin typeface="Times New Roman"/>
                <a:ea typeface="华文细黑"/>
                <a:cs typeface="Times New Roman"/>
              </a:rPr>
              <a:t>溶液：</a:t>
            </a:r>
            <a:r>
              <a:rPr lang="en-US" altLang="zh-CN" sz="2800" kern="100" dirty="0" smtClean="0">
                <a:solidFill>
                  <a:prstClr val="black"/>
                </a:solidFill>
                <a:latin typeface="Times New Roman"/>
                <a:ea typeface="华文细黑"/>
              </a:rPr>
              <a:t>_____</a:t>
            </a:r>
            <a:r>
              <a:rPr lang="zh-CN" altLang="zh-CN" sz="2800" kern="100" dirty="0" smtClean="0">
                <a:solidFill>
                  <a:prstClr val="black"/>
                </a:solidFill>
                <a:latin typeface="Times New Roman"/>
                <a:ea typeface="华文细黑"/>
                <a:cs typeface="Times New Roman"/>
              </a:rPr>
              <a:t>。</a:t>
            </a:r>
            <a:endParaRPr lang="en-US" altLang="zh-CN" sz="2800" kern="100" dirty="0">
              <a:solidFill>
                <a:srgbClr val="F79646">
                  <a:lumMod val="75000"/>
                </a:srgbClr>
              </a:solidFill>
              <a:latin typeface="Times New Roman"/>
              <a:ea typeface="华文细黑"/>
              <a:cs typeface="Times New Roman"/>
            </a:endParaRPr>
          </a:p>
        </p:txBody>
      </p:sp>
      <p:sp>
        <p:nvSpPr>
          <p:cNvPr id="3" name="矩形 2"/>
          <p:cNvSpPr/>
          <p:nvPr/>
        </p:nvSpPr>
        <p:spPr>
          <a:xfrm>
            <a:off x="3242741" y="405458"/>
            <a:ext cx="6092825" cy="738664"/>
          </a:xfrm>
          <a:prstGeom prst="rect">
            <a:avLst/>
          </a:prstGeom>
        </p:spPr>
        <p:txBody>
          <a:bodyPr>
            <a:spAutoFit/>
          </a:bodyPr>
          <a:lstStyle/>
          <a:p>
            <a:pPr algn="just">
              <a:lnSpc>
                <a:spcPct val="150000"/>
              </a:lnSpc>
              <a:spcAft>
                <a:spcPts val="0"/>
              </a:spcAft>
              <a:tabLst>
                <a:tab pos="2430780" algn="l"/>
              </a:tabLst>
            </a:pPr>
            <a:r>
              <a:rPr lang="zh-CN" altLang="zh-CN" sz="2800" kern="100" dirty="0">
                <a:solidFill>
                  <a:schemeClr val="accent6">
                    <a:lumMod val="75000"/>
                  </a:schemeClr>
                </a:solidFill>
                <a:latin typeface="Times New Roman"/>
                <a:ea typeface="华文细黑"/>
                <a:cs typeface="Times New Roman"/>
              </a:rPr>
              <a:t>不变　</a:t>
            </a:r>
          </a:p>
        </p:txBody>
      </p:sp>
      <p:sp>
        <p:nvSpPr>
          <p:cNvPr id="5" name="矩形 4"/>
          <p:cNvSpPr/>
          <p:nvPr/>
        </p:nvSpPr>
        <p:spPr>
          <a:xfrm>
            <a:off x="3242741" y="1053530"/>
            <a:ext cx="6092825" cy="738664"/>
          </a:xfrm>
          <a:prstGeom prst="rect">
            <a:avLst/>
          </a:prstGeom>
        </p:spPr>
        <p:txBody>
          <a:bodyPr>
            <a:spAutoFit/>
          </a:bodyPr>
          <a:lstStyle/>
          <a:p>
            <a:pPr lvl="0" algn="just">
              <a:lnSpc>
                <a:spcPct val="150000"/>
              </a:lnSpc>
              <a:tabLst>
                <a:tab pos="2430780" algn="l"/>
              </a:tabLst>
            </a:pPr>
            <a:r>
              <a:rPr lang="zh-CN" altLang="zh-CN" sz="2800" kern="100" dirty="0" smtClean="0">
                <a:solidFill>
                  <a:srgbClr val="F79646">
                    <a:lumMod val="75000"/>
                  </a:srgbClr>
                </a:solidFill>
                <a:latin typeface="Times New Roman"/>
                <a:ea typeface="华文细黑"/>
                <a:cs typeface="Times New Roman"/>
              </a:rPr>
              <a:t>不变</a:t>
            </a:r>
            <a:r>
              <a:rPr lang="zh-CN" altLang="zh-CN" sz="2800" kern="100" dirty="0">
                <a:solidFill>
                  <a:srgbClr val="F79646">
                    <a:lumMod val="75000"/>
                  </a:srgbClr>
                </a:solidFill>
                <a:latin typeface="Times New Roman"/>
                <a:ea typeface="华文细黑"/>
                <a:cs typeface="Times New Roman"/>
              </a:rPr>
              <a:t>　</a:t>
            </a:r>
          </a:p>
        </p:txBody>
      </p:sp>
      <p:sp>
        <p:nvSpPr>
          <p:cNvPr id="10" name="矩形 9"/>
          <p:cNvSpPr/>
          <p:nvPr/>
        </p:nvSpPr>
        <p:spPr>
          <a:xfrm>
            <a:off x="3530773" y="1688659"/>
            <a:ext cx="6092825" cy="661015"/>
          </a:xfrm>
          <a:prstGeom prst="rect">
            <a:avLst/>
          </a:prstGeom>
        </p:spPr>
        <p:txBody>
          <a:bodyPr>
            <a:spAutoFit/>
          </a:bodyPr>
          <a:lstStyle/>
          <a:p>
            <a:pPr lvl="0" algn="just">
              <a:lnSpc>
                <a:spcPct val="150000"/>
              </a:lnSpc>
              <a:tabLst>
                <a:tab pos="2430780" algn="l"/>
              </a:tabLst>
            </a:pPr>
            <a:r>
              <a:rPr lang="zh-CN" altLang="zh-CN" sz="2800" kern="100" dirty="0" smtClean="0">
                <a:solidFill>
                  <a:srgbClr val="F79646">
                    <a:lumMod val="75000"/>
                  </a:srgbClr>
                </a:solidFill>
                <a:latin typeface="Times New Roman"/>
                <a:ea typeface="华文细黑"/>
                <a:cs typeface="Times New Roman"/>
              </a:rPr>
              <a:t>增大</a:t>
            </a:r>
            <a:r>
              <a:rPr lang="zh-CN" altLang="zh-CN" sz="2800" kern="100" dirty="0">
                <a:solidFill>
                  <a:srgbClr val="F79646">
                    <a:lumMod val="75000"/>
                  </a:srgbClr>
                </a:solidFill>
                <a:latin typeface="Times New Roman"/>
                <a:ea typeface="华文细黑"/>
                <a:cs typeface="Times New Roman"/>
              </a:rPr>
              <a:t>　</a:t>
            </a:r>
          </a:p>
        </p:txBody>
      </p:sp>
      <p:sp>
        <p:nvSpPr>
          <p:cNvPr id="12" name="矩形 11"/>
          <p:cNvSpPr/>
          <p:nvPr/>
        </p:nvSpPr>
        <p:spPr>
          <a:xfrm>
            <a:off x="4256291" y="2493690"/>
            <a:ext cx="902811" cy="523220"/>
          </a:xfrm>
          <a:prstGeom prst="rect">
            <a:avLst/>
          </a:prstGeom>
        </p:spPr>
        <p:txBody>
          <a:bodyPr wrap="none">
            <a:spAutoFit/>
          </a:bodyPr>
          <a:lstStyle/>
          <a:p>
            <a:r>
              <a:rPr lang="zh-CN" altLang="zh-CN" sz="2800" kern="100" dirty="0" smtClean="0">
                <a:solidFill>
                  <a:srgbClr val="F79646">
                    <a:lumMod val="75000"/>
                  </a:srgbClr>
                </a:solidFill>
                <a:latin typeface="Times New Roman"/>
                <a:ea typeface="华文细黑"/>
                <a:cs typeface="Times New Roman"/>
              </a:rPr>
              <a:t>增大</a:t>
            </a:r>
            <a:endParaRPr lang="zh-CN" altLang="en-US" dirty="0"/>
          </a:p>
        </p:txBody>
      </p:sp>
      <p:sp>
        <p:nvSpPr>
          <p:cNvPr id="14" name="矩形 13"/>
          <p:cNvSpPr/>
          <p:nvPr/>
        </p:nvSpPr>
        <p:spPr>
          <a:xfrm>
            <a:off x="3393162" y="3069754"/>
            <a:ext cx="1261884" cy="523220"/>
          </a:xfrm>
          <a:prstGeom prst="rect">
            <a:avLst/>
          </a:prstGeom>
        </p:spPr>
        <p:txBody>
          <a:bodyPr wrap="none">
            <a:spAutoFit/>
          </a:bodyPr>
          <a:lstStyle/>
          <a:p>
            <a:r>
              <a:rPr lang="zh-CN" altLang="zh-CN" sz="2800" kern="100" dirty="0" smtClean="0">
                <a:solidFill>
                  <a:srgbClr val="F79646">
                    <a:lumMod val="75000"/>
                  </a:srgbClr>
                </a:solidFill>
                <a:latin typeface="Times New Roman"/>
                <a:ea typeface="华文细黑"/>
                <a:cs typeface="Times New Roman"/>
              </a:rPr>
              <a:t>不变</a:t>
            </a:r>
            <a:r>
              <a:rPr lang="zh-CN" altLang="zh-CN" sz="2800" kern="100" dirty="0">
                <a:solidFill>
                  <a:srgbClr val="F79646">
                    <a:lumMod val="75000"/>
                  </a:srgbClr>
                </a:solidFill>
                <a:latin typeface="Times New Roman"/>
                <a:ea typeface="华文细黑"/>
                <a:cs typeface="Times New Roman"/>
              </a:rPr>
              <a:t>　</a:t>
            </a:r>
            <a:endParaRPr lang="zh-CN" altLang="en-US" dirty="0"/>
          </a:p>
        </p:txBody>
      </p:sp>
      <p:sp>
        <p:nvSpPr>
          <p:cNvPr id="16" name="矩形 15"/>
          <p:cNvSpPr/>
          <p:nvPr/>
        </p:nvSpPr>
        <p:spPr>
          <a:xfrm>
            <a:off x="4295006" y="3698662"/>
            <a:ext cx="1261884" cy="523220"/>
          </a:xfrm>
          <a:prstGeom prst="rect">
            <a:avLst/>
          </a:prstGeom>
        </p:spPr>
        <p:txBody>
          <a:bodyPr wrap="none">
            <a:spAutoFit/>
          </a:bodyPr>
          <a:lstStyle/>
          <a:p>
            <a:pPr lvl="0"/>
            <a:r>
              <a:rPr lang="zh-CN" altLang="zh-CN" sz="2800" kern="100" dirty="0" smtClean="0">
                <a:solidFill>
                  <a:srgbClr val="F79646">
                    <a:lumMod val="75000"/>
                  </a:srgbClr>
                </a:solidFill>
                <a:latin typeface="Times New Roman"/>
                <a:ea typeface="华文细黑"/>
                <a:cs typeface="Times New Roman"/>
              </a:rPr>
              <a:t>减小</a:t>
            </a:r>
            <a:r>
              <a:rPr lang="zh-CN" altLang="zh-CN" sz="2800" kern="100" dirty="0">
                <a:solidFill>
                  <a:srgbClr val="F79646">
                    <a:lumMod val="75000"/>
                  </a:srgbClr>
                </a:solidFill>
                <a:latin typeface="Times New Roman"/>
                <a:ea typeface="华文细黑"/>
                <a:cs typeface="Times New Roman"/>
              </a:rPr>
              <a:t>　</a:t>
            </a:r>
            <a:endParaRPr lang="zh-CN" altLang="en-US" dirty="0">
              <a:solidFill>
                <a:prstClr val="black"/>
              </a:solidFill>
            </a:endParaRPr>
          </a:p>
        </p:txBody>
      </p:sp>
      <p:sp>
        <p:nvSpPr>
          <p:cNvPr id="18" name="矩形 17"/>
          <p:cNvSpPr/>
          <p:nvPr/>
        </p:nvSpPr>
        <p:spPr>
          <a:xfrm>
            <a:off x="5480427" y="4418742"/>
            <a:ext cx="902811" cy="523220"/>
          </a:xfrm>
          <a:prstGeom prst="rect">
            <a:avLst/>
          </a:prstGeom>
        </p:spPr>
        <p:txBody>
          <a:bodyPr wrap="none">
            <a:spAutoFit/>
          </a:bodyPr>
          <a:lstStyle/>
          <a:p>
            <a:pPr lvl="0"/>
            <a:r>
              <a:rPr lang="zh-CN" altLang="zh-CN" sz="2800" kern="100" smtClean="0">
                <a:solidFill>
                  <a:srgbClr val="F79646">
                    <a:lumMod val="75000"/>
                  </a:srgbClr>
                </a:solidFill>
                <a:latin typeface="Times New Roman"/>
                <a:ea typeface="华文细黑"/>
                <a:cs typeface="Times New Roman"/>
              </a:rPr>
              <a:t>减小</a:t>
            </a:r>
            <a:endParaRPr lang="zh-CN" altLang="en-US" dirty="0">
              <a:solidFill>
                <a:prstClr val="black"/>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409702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4"/>
                                        </p:tgtEl>
                                      </p:cBhvr>
                                    </p:animEffect>
                                    <p:set>
                                      <p:cBhvr>
                                        <p:cTn id="45" dur="1" fill="hold">
                                          <p:stCondLst>
                                            <p:cond delay="499"/>
                                          </p:stCondLst>
                                        </p:cTn>
                                        <p:tgtEl>
                                          <p:spTgt spid="1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8"/>
                                        </p:tgtEl>
                                      </p:cBhvr>
                                    </p:animEffect>
                                    <p:set>
                                      <p:cBhvr>
                                        <p:cTn id="51" dur="1" fill="hold">
                                          <p:stCondLst>
                                            <p:cond delay="499"/>
                                          </p:stCondLst>
                                        </p:cTn>
                                        <p:tgtEl>
                                          <p:spTgt spid="1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3" grpId="0"/>
      <p:bldP spid="3" grpId="1"/>
      <p:bldP spid="5" grpId="0"/>
      <p:bldP spid="5" grpId="1"/>
      <p:bldP spid="10" grpId="0"/>
      <p:bldP spid="10" grpId="1"/>
      <p:bldP spid="12" grpId="0"/>
      <p:bldP spid="12" grpId="1"/>
      <p:bldP spid="14" grpId="0"/>
      <p:bldP spid="14" grpId="1"/>
      <p:bldP spid="16" grpId="0"/>
      <p:bldP spid="16" grpId="1"/>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12055" y="1150938"/>
            <a:ext cx="10109619" cy="2708410"/>
          </a:xfrm>
          <a:prstGeom prst="rect">
            <a:avLst/>
          </a:prstGeom>
          <a:noFill/>
        </p:spPr>
        <p:txBody>
          <a:bodyPr wrap="square" lIns="121898" tIns="60948" rIns="121898" bIns="60948" rtlCol="0">
            <a:spAutoFit/>
          </a:bodyPr>
          <a:lstStyle/>
          <a:p>
            <a:pPr algn="just">
              <a:lnSpc>
                <a:spcPct val="150000"/>
              </a:lnSpc>
              <a:spcAft>
                <a:spcPts val="0"/>
              </a:spcAft>
              <a:tabLst>
                <a:tab pos="1890395"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若把</a:t>
            </a:r>
            <a:r>
              <a:rPr lang="en-US" altLang="zh-CN" sz="2800" kern="100" dirty="0">
                <a:latin typeface="Times New Roman"/>
                <a:ea typeface="华文细黑"/>
              </a:rPr>
              <a:t>(2)</a:t>
            </a:r>
            <a:r>
              <a:rPr lang="zh-CN" altLang="zh-CN" sz="2800" kern="100" dirty="0">
                <a:latin typeface="Times New Roman"/>
                <a:ea typeface="华文细黑"/>
                <a:cs typeface="Times New Roman"/>
              </a:rPr>
              <a:t>中的稀盐酸改成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稀硝酸</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浓硫酸</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是否还产生</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，为什么</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不会产生</a:t>
            </a:r>
            <a:r>
              <a:rPr lang="en-US" altLang="zh-CN" sz="2800" kern="100" dirty="0">
                <a:solidFill>
                  <a:schemeClr val="accent6">
                    <a:lumMod val="75000"/>
                  </a:schemeClr>
                </a:solidFill>
                <a:latin typeface="Times New Roman"/>
                <a:ea typeface="华文细黑"/>
                <a:cs typeface="Times New Roman"/>
              </a:rPr>
              <a:t>H</a:t>
            </a:r>
            <a:r>
              <a:rPr lang="en-US" altLang="zh-CN" sz="2800" kern="100" baseline="-25000" dirty="0">
                <a:solidFill>
                  <a:schemeClr val="accent6">
                    <a:lumMod val="75000"/>
                  </a:schemeClr>
                </a:solidFill>
                <a:latin typeface="Times New Roman"/>
                <a:ea typeface="华文细黑"/>
                <a:cs typeface="Times New Roman"/>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Times New Roman"/>
              </a:rPr>
              <a:t>Fe</a:t>
            </a:r>
            <a:r>
              <a:rPr lang="zh-CN" altLang="zh-CN" sz="2800" kern="100" dirty="0">
                <a:solidFill>
                  <a:schemeClr val="accent6">
                    <a:lumMod val="75000"/>
                  </a:schemeClr>
                </a:solidFill>
                <a:latin typeface="Times New Roman"/>
                <a:ea typeface="华文细黑"/>
                <a:cs typeface="Times New Roman"/>
              </a:rPr>
              <a:t>和稀硝酸反应生成</a:t>
            </a:r>
            <a:r>
              <a:rPr lang="en-US" altLang="zh-CN" sz="2800" kern="100" dirty="0">
                <a:solidFill>
                  <a:schemeClr val="accent6">
                    <a:lumMod val="75000"/>
                  </a:schemeClr>
                </a:solidFill>
                <a:latin typeface="Times New Roman"/>
                <a:ea typeface="华文细黑"/>
                <a:cs typeface="Times New Roman"/>
              </a:rPr>
              <a:t>NO</a:t>
            </a:r>
            <a:r>
              <a:rPr lang="zh-CN" altLang="zh-CN" sz="2800" kern="100" dirty="0">
                <a:solidFill>
                  <a:schemeClr val="accent6">
                    <a:lumMod val="75000"/>
                  </a:schemeClr>
                </a:solidFill>
                <a:latin typeface="Times New Roman"/>
                <a:ea typeface="华文细黑"/>
                <a:cs typeface="Times New Roman"/>
              </a:rPr>
              <a:t>；常温下，</a:t>
            </a:r>
            <a:r>
              <a:rPr lang="en-US" altLang="zh-CN" sz="2800" kern="100" dirty="0">
                <a:solidFill>
                  <a:schemeClr val="accent6">
                    <a:lumMod val="75000"/>
                  </a:schemeClr>
                </a:solidFill>
                <a:latin typeface="Times New Roman"/>
                <a:ea typeface="华文细黑"/>
                <a:cs typeface="Times New Roman"/>
              </a:rPr>
              <a:t>Fe</a:t>
            </a:r>
            <a:r>
              <a:rPr lang="zh-CN" altLang="zh-CN" sz="2800" kern="100" dirty="0">
                <a:solidFill>
                  <a:schemeClr val="accent6">
                    <a:lumMod val="75000"/>
                  </a:schemeClr>
                </a:solidFill>
                <a:latin typeface="Times New Roman"/>
                <a:ea typeface="华文细黑"/>
                <a:cs typeface="Times New Roman"/>
              </a:rPr>
              <a:t>在浓硫酸中钝化。</a:t>
            </a:r>
            <a:endParaRPr lang="en-US" altLang="zh-CN" sz="2800" kern="100" dirty="0">
              <a:solidFill>
                <a:schemeClr val="accent6">
                  <a:lumMod val="75000"/>
                </a:schemeClr>
              </a:solidFill>
              <a:latin typeface="Times New Roman"/>
              <a:ea typeface="华文细黑"/>
              <a:cs typeface="Times New Roman"/>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圆角矩形 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7891161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linds(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xEl>
                                              <p:pRg st="1" end="1"/>
                                            </p:txEl>
                                          </p:spTgt>
                                        </p:tgtEl>
                                      </p:cBhvr>
                                    </p:animEffect>
                                    <p:set>
                                      <p:cBhvr>
                                        <p:cTn id="12" dur="1" fill="hold">
                                          <p:stCondLst>
                                            <p:cond delay="499"/>
                                          </p:stCondLst>
                                        </p:cTn>
                                        <p:tgtEl>
                                          <p:spTgt spid="9">
                                            <p:txEl>
                                              <p:pRg st="1" end="1"/>
                                            </p:txEl>
                                          </p:spTgt>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10453" y="405458"/>
            <a:ext cx="10312822" cy="4647402"/>
          </a:xfrm>
          <a:prstGeom prst="rect">
            <a:avLst/>
          </a:prstGeom>
          <a:noFill/>
        </p:spPr>
        <p:txBody>
          <a:bodyPr wrap="square" lIns="121898" tIns="60948" rIns="121898" bIns="60948" rtlCol="0">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．一定温度下，反应</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(g)2NO(g)</a:t>
            </a:r>
            <a:r>
              <a:rPr lang="zh-CN" altLang="zh-CN" sz="2800" kern="100" dirty="0">
                <a:latin typeface="Times New Roman"/>
                <a:ea typeface="华文细黑"/>
                <a:cs typeface="Times New Roman"/>
              </a:rPr>
              <a:t>在密闭容器中进行，回答下列措施对化学反应速率的影响。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增大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减小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不变</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缩小体积使压强增大：</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恒容充入</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恒容充入</a:t>
            </a:r>
            <a:r>
              <a:rPr lang="en-US" altLang="zh-CN" sz="2800" kern="100" dirty="0">
                <a:latin typeface="Times New Roman"/>
                <a:ea typeface="华文细黑"/>
                <a:cs typeface="Courier New"/>
              </a:rPr>
              <a:t>He</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_______</a:t>
            </a:r>
            <a:r>
              <a:rPr lang="zh-CN" altLang="zh-CN" sz="2800" kern="100" dirty="0" smtClean="0">
                <a:latin typeface="Times New Roman"/>
                <a:ea typeface="华文细黑"/>
                <a:cs typeface="Times New Roman"/>
              </a:rPr>
              <a:t>；</a:t>
            </a:r>
            <a:endParaRPr lang="zh-CN" altLang="zh-CN" sz="1100" kern="100" dirty="0">
              <a:latin typeface="宋体"/>
              <a:cs typeface="Courier New"/>
            </a:endParaRPr>
          </a:p>
          <a:p>
            <a:pPr>
              <a:lnSpc>
                <a:spcPct val="150000"/>
              </a:lnSpc>
            </a:pPr>
            <a:r>
              <a:rPr lang="en-US" altLang="zh-CN" sz="2800" kern="100" dirty="0">
                <a:latin typeface="Times New Roman"/>
                <a:ea typeface="华文细黑"/>
              </a:rPr>
              <a:t>(4)</a:t>
            </a:r>
            <a:r>
              <a:rPr lang="zh-CN" altLang="zh-CN" sz="2800" kern="100" dirty="0">
                <a:latin typeface="Times New Roman"/>
                <a:ea typeface="华文细黑"/>
                <a:cs typeface="Times New Roman"/>
              </a:rPr>
              <a:t>恒压充入</a:t>
            </a:r>
            <a:r>
              <a:rPr lang="en-US" altLang="zh-CN" sz="2800" kern="100" dirty="0">
                <a:latin typeface="Times New Roman"/>
                <a:ea typeface="华文细黑"/>
              </a:rPr>
              <a:t>He</a:t>
            </a:r>
            <a:r>
              <a:rPr lang="zh-CN" altLang="zh-CN" sz="2800" kern="100" dirty="0">
                <a:latin typeface="Times New Roman"/>
                <a:ea typeface="华文细黑"/>
                <a:cs typeface="Times New Roman"/>
              </a:rPr>
              <a:t>：</a:t>
            </a:r>
            <a:r>
              <a:rPr lang="en-US" altLang="zh-CN" sz="2800" kern="100" dirty="0" smtClean="0">
                <a:latin typeface="Times New Roman"/>
                <a:ea typeface="华文细黑"/>
              </a:rPr>
              <a:t>_____</a:t>
            </a:r>
            <a:r>
              <a:rPr lang="zh-CN" altLang="zh-CN" sz="2800" kern="100" dirty="0" smtClean="0">
                <a:latin typeface="Times New Roman"/>
                <a:ea typeface="华文细黑"/>
                <a:cs typeface="Times New Roman"/>
              </a:rPr>
              <a:t>。</a:t>
            </a:r>
            <a:endParaRPr lang="en-US" altLang="zh-CN" sz="2800" kern="100" dirty="0">
              <a:solidFill>
                <a:schemeClr val="accent6">
                  <a:lumMod val="75000"/>
                </a:schemeClr>
              </a:solidFill>
              <a:latin typeface="Times New Roman"/>
              <a:ea typeface="华文细黑"/>
              <a:cs typeface="Times New Roman"/>
            </a:endParaRPr>
          </a:p>
        </p:txBody>
      </p:sp>
      <p:sp>
        <p:nvSpPr>
          <p:cNvPr id="3" name="矩形 2"/>
          <p:cNvSpPr/>
          <p:nvPr/>
        </p:nvSpPr>
        <p:spPr>
          <a:xfrm>
            <a:off x="4943078" y="2310915"/>
            <a:ext cx="1620957" cy="661015"/>
          </a:xfrm>
          <a:prstGeom prst="rect">
            <a:avLst/>
          </a:prstGeom>
        </p:spPr>
        <p:txBody>
          <a:bodyPr wrap="none">
            <a:spAutoFit/>
          </a:bodyPr>
          <a:lstStyle/>
          <a:p>
            <a:pPr algn="just">
              <a:lnSpc>
                <a:spcPct val="150000"/>
              </a:lnSpc>
              <a:spcAft>
                <a:spcPts val="0"/>
              </a:spcAft>
              <a:tabLst>
                <a:tab pos="2430780" algn="l"/>
              </a:tabLst>
            </a:pPr>
            <a:r>
              <a:rPr lang="zh-CN" altLang="zh-CN" sz="2800" kern="100" dirty="0" smtClean="0">
                <a:solidFill>
                  <a:schemeClr val="accent6">
                    <a:lumMod val="75000"/>
                  </a:schemeClr>
                </a:solidFill>
                <a:latin typeface="Times New Roman"/>
                <a:ea typeface="华文细黑"/>
                <a:cs typeface="Times New Roman"/>
              </a:rPr>
              <a:t>增大</a:t>
            </a:r>
            <a:r>
              <a:rPr lang="zh-CN" altLang="zh-CN" sz="2800" kern="100" dirty="0">
                <a:solidFill>
                  <a:schemeClr val="accent6">
                    <a:lumMod val="75000"/>
                  </a:schemeClr>
                </a:solidFill>
                <a:latin typeface="Times New Roman"/>
                <a:ea typeface="华文细黑"/>
                <a:cs typeface="Times New Roman"/>
              </a:rPr>
              <a:t>　　</a:t>
            </a:r>
          </a:p>
        </p:txBody>
      </p:sp>
      <p:sp>
        <p:nvSpPr>
          <p:cNvPr id="5" name="矩形 4"/>
          <p:cNvSpPr/>
          <p:nvPr/>
        </p:nvSpPr>
        <p:spPr>
          <a:xfrm>
            <a:off x="3502918" y="3083839"/>
            <a:ext cx="902811" cy="523220"/>
          </a:xfrm>
          <a:prstGeom prst="rect">
            <a:avLst/>
          </a:prstGeom>
        </p:spPr>
        <p:txBody>
          <a:bodyPr wrap="none">
            <a:spAutoFit/>
          </a:bodyPr>
          <a:lstStyle/>
          <a:p>
            <a:r>
              <a:rPr lang="zh-CN" altLang="zh-CN" sz="2800" kern="100" dirty="0">
                <a:solidFill>
                  <a:srgbClr val="F79646">
                    <a:lumMod val="75000"/>
                  </a:srgbClr>
                </a:solidFill>
                <a:latin typeface="Times New Roman"/>
                <a:ea typeface="华文细黑"/>
                <a:cs typeface="Times New Roman"/>
              </a:rPr>
              <a:t>增大</a:t>
            </a:r>
            <a:endParaRPr lang="zh-CN" altLang="en-US" dirty="0"/>
          </a:p>
        </p:txBody>
      </p:sp>
      <p:sp>
        <p:nvSpPr>
          <p:cNvPr id="7" name="矩形 6"/>
          <p:cNvSpPr/>
          <p:nvPr/>
        </p:nvSpPr>
        <p:spPr>
          <a:xfrm>
            <a:off x="3574926" y="3594116"/>
            <a:ext cx="902811" cy="661015"/>
          </a:xfrm>
          <a:prstGeom prst="rect">
            <a:avLst/>
          </a:prstGeom>
        </p:spPr>
        <p:txBody>
          <a:bodyPr wrap="none">
            <a:spAutoFit/>
          </a:bodyPr>
          <a:lstStyle/>
          <a:p>
            <a:pPr lvl="0" algn="just">
              <a:lnSpc>
                <a:spcPct val="150000"/>
              </a:lnSpc>
              <a:tabLst>
                <a:tab pos="2430780" algn="l"/>
              </a:tabLst>
            </a:pPr>
            <a:r>
              <a:rPr lang="zh-CN" altLang="zh-CN" sz="2800" kern="100" dirty="0" smtClean="0">
                <a:solidFill>
                  <a:srgbClr val="F79646">
                    <a:lumMod val="75000"/>
                  </a:srgbClr>
                </a:solidFill>
                <a:latin typeface="Times New Roman"/>
                <a:ea typeface="华文细黑"/>
                <a:cs typeface="Times New Roman"/>
              </a:rPr>
              <a:t>不变</a:t>
            </a:r>
            <a:endParaRPr lang="zh-CN" altLang="zh-CN" sz="2800" kern="100" dirty="0">
              <a:solidFill>
                <a:srgbClr val="F79646">
                  <a:lumMod val="75000"/>
                </a:srgbClr>
              </a:solidFill>
              <a:latin typeface="Times New Roman"/>
              <a:ea typeface="华文细黑"/>
              <a:cs typeface="Times New Roman"/>
            </a:endParaRPr>
          </a:p>
        </p:txBody>
      </p:sp>
      <p:sp>
        <p:nvSpPr>
          <p:cNvPr id="10" name="矩形 9"/>
          <p:cNvSpPr/>
          <p:nvPr/>
        </p:nvSpPr>
        <p:spPr>
          <a:xfrm>
            <a:off x="3464203" y="4164539"/>
            <a:ext cx="902811" cy="661015"/>
          </a:xfrm>
          <a:prstGeom prst="rect">
            <a:avLst/>
          </a:prstGeom>
        </p:spPr>
        <p:txBody>
          <a:bodyPr wrap="none">
            <a:spAutoFit/>
          </a:bodyPr>
          <a:lstStyle/>
          <a:p>
            <a:pPr lvl="0" algn="just">
              <a:lnSpc>
                <a:spcPct val="150000"/>
              </a:lnSpc>
              <a:tabLst>
                <a:tab pos="2430780" algn="l"/>
              </a:tabLst>
            </a:pPr>
            <a:r>
              <a:rPr lang="zh-CN" altLang="zh-CN" sz="2800" kern="100" dirty="0" smtClean="0">
                <a:solidFill>
                  <a:srgbClr val="F79646">
                    <a:lumMod val="75000"/>
                  </a:srgbClr>
                </a:solidFill>
                <a:latin typeface="Times New Roman"/>
                <a:ea typeface="华文细黑"/>
                <a:cs typeface="Times New Roman"/>
              </a:rPr>
              <a:t>减小</a:t>
            </a:r>
            <a:endParaRPr lang="zh-CN" altLang="zh-CN" sz="2800" kern="100" dirty="0">
              <a:solidFill>
                <a:srgbClr val="F79646">
                  <a:lumMod val="75000"/>
                </a:srgbClr>
              </a:solidFill>
              <a:latin typeface="Times New Roman"/>
              <a:ea typeface="华文细黑"/>
              <a:cs typeface="Times New Roman"/>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2397162178"/>
              </p:ext>
            </p:extLst>
          </p:nvPr>
        </p:nvGraphicFramePr>
        <p:xfrm>
          <a:off x="6383238" y="654731"/>
          <a:ext cx="1320800" cy="608012"/>
        </p:xfrm>
        <a:graphic>
          <a:graphicData uri="http://schemas.openxmlformats.org/presentationml/2006/ole">
            <mc:AlternateContent xmlns:mc="http://schemas.openxmlformats.org/markup-compatibility/2006">
              <mc:Choice xmlns:v="urn:schemas-microsoft-com:vml" Requires="v">
                <p:oleObj spid="_x0000_s180253" name="文档" r:id="rId4" imgW="1320948" imgH="608795" progId="Word.Document.12">
                  <p:embed/>
                </p:oleObj>
              </mc:Choice>
              <mc:Fallback>
                <p:oleObj name="文档" r:id="rId4" imgW="1320948" imgH="608795" progId="Word.Document.12">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238" y="654731"/>
                        <a:ext cx="132080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7677087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3" grpId="0"/>
      <p:bldP spid="3" grpId="1"/>
      <p:bldP spid="5" grpId="0"/>
      <p:bldP spid="5" grpId="1"/>
      <p:bldP spid="7" grpId="0"/>
      <p:bldP spid="7" grpId="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813773" y="2362374"/>
            <a:ext cx="8648521" cy="1196866"/>
          </a:xfrm>
          <a:prstGeom prst="rect">
            <a:avLst/>
          </a:prstGeom>
          <a:noFill/>
        </p:spPr>
        <p:txBody>
          <a:bodyPr wrap="none" rtlCol="0" anchor="ctr">
            <a:spAutoFit/>
          </a:bodyPr>
          <a:lstStyle/>
          <a:p>
            <a:pPr defTabSz="914400">
              <a:lnSpc>
                <a:spcPct val="120000"/>
              </a:lnSpc>
              <a:defRPr/>
            </a:pPr>
            <a:r>
              <a:rPr lang="zh-CN" altLang="zh-CN" sz="6500" b="1" kern="0" dirty="0">
                <a:solidFill>
                  <a:sysClr val="window" lastClr="CCE8CF"/>
                </a:solidFill>
                <a:latin typeface="微软雅黑"/>
                <a:ea typeface="微软雅黑"/>
              </a:rPr>
              <a:t>考点一　</a:t>
            </a:r>
            <a:r>
              <a:rPr lang="zh-CN" altLang="en-US" sz="6500" b="1" kern="0" dirty="0">
                <a:solidFill>
                  <a:sysClr val="window" lastClr="CCE8CF"/>
                </a:solidFill>
                <a:latin typeface="微软雅黑"/>
                <a:ea typeface="微软雅黑"/>
              </a:rPr>
              <a:t>化学反应速率</a:t>
            </a:r>
          </a:p>
        </p:txBody>
      </p:sp>
    </p:spTree>
    <p:extLst>
      <p:ext uri="{BB962C8B-B14F-4D97-AF65-F5344CB8AC3E}">
        <p14:creationId xmlns:p14="http://schemas.microsoft.com/office/powerpoint/2010/main" val="1344681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01082" y="765498"/>
            <a:ext cx="10731564" cy="4411209"/>
          </a:xfrm>
          <a:prstGeom prst="rect">
            <a:avLst/>
          </a:prstGeom>
          <a:noFill/>
        </p:spPr>
        <p:txBody>
          <a:bodyPr wrap="square" lIns="121898" tIns="60948" rIns="121898" bIns="60948" rtlCol="0">
            <a:spAutoFit/>
          </a:bodyPr>
          <a:lstStyle/>
          <a:p>
            <a:pPr algn="just">
              <a:lnSpc>
                <a:spcPct val="150000"/>
              </a:lnSpc>
              <a:spcAft>
                <a:spcPts val="0"/>
              </a:spcAft>
              <a:tabLst>
                <a:tab pos="2430780" algn="l"/>
              </a:tabLst>
            </a:pPr>
            <a:r>
              <a:rPr lang="en-US" altLang="zh-CN" sz="2600" kern="100" dirty="0">
                <a:latin typeface="Times New Roman"/>
                <a:ea typeface="华文细黑"/>
                <a:cs typeface="Courier New"/>
              </a:rPr>
              <a:t>3</a:t>
            </a:r>
            <a:r>
              <a:rPr lang="zh-CN" altLang="zh-CN" sz="2600" kern="100" dirty="0">
                <a:latin typeface="Times New Roman"/>
                <a:ea typeface="华文细黑"/>
                <a:cs typeface="Times New Roman"/>
              </a:rPr>
              <a:t>．正误判断，正确的划</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，错误的划</a:t>
            </a:r>
            <a:r>
              <a:rPr lang="en-US" altLang="zh-CN" sz="2600" kern="100" dirty="0">
                <a:latin typeface="宋体"/>
                <a:ea typeface="华文细黑"/>
                <a:cs typeface="Times New Roman"/>
              </a:rPr>
              <a:t>“×”</a:t>
            </a:r>
            <a:endParaRPr lang="zh-CN" altLang="zh-CN" sz="2600" kern="100" dirty="0">
              <a:latin typeface="宋体"/>
              <a:cs typeface="Courier New"/>
            </a:endParaRPr>
          </a:p>
          <a:p>
            <a:pPr algn="just">
              <a:lnSpc>
                <a:spcPct val="150000"/>
              </a:lnSpc>
              <a:spcAft>
                <a:spcPts val="0"/>
              </a:spcAft>
              <a:tabLst>
                <a:tab pos="2430780" algn="l"/>
              </a:tabLs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催化剂能降低反应所需的活化能，</a:t>
            </a:r>
            <a:r>
              <a:rPr lang="en-US" altLang="zh-CN" sz="2600" kern="100" dirty="0">
                <a:latin typeface="Times New Roman"/>
                <a:ea typeface="华文细黑"/>
                <a:cs typeface="Courier New"/>
              </a:rPr>
              <a:t>Δ</a:t>
            </a:r>
            <a:r>
              <a:rPr lang="en-US" altLang="zh-CN" sz="2600" i="1" kern="100" dirty="0">
                <a:latin typeface="Times New Roman"/>
                <a:ea typeface="华文细黑"/>
                <a:cs typeface="Courier New"/>
              </a:rPr>
              <a:t>H</a:t>
            </a:r>
            <a:r>
              <a:rPr lang="zh-CN" altLang="zh-CN" sz="2600" kern="100" dirty="0">
                <a:latin typeface="Times New Roman"/>
                <a:ea typeface="华文细黑"/>
                <a:cs typeface="Times New Roman"/>
              </a:rPr>
              <a:t>也会发生变化</a:t>
            </a:r>
            <a:r>
              <a:rPr lang="en-US" altLang="zh-CN" sz="2600" kern="100" dirty="0" smtClean="0">
                <a:latin typeface="Times New Roman"/>
                <a:ea typeface="华文细黑"/>
                <a:cs typeface="Courier New"/>
              </a:rPr>
              <a:t>(    )</a:t>
            </a:r>
            <a:endParaRPr lang="zh-CN" altLang="zh-CN" sz="2600" kern="100" dirty="0">
              <a:latin typeface="宋体"/>
              <a:cs typeface="Courier New"/>
            </a:endParaRPr>
          </a:p>
          <a:p>
            <a:pPr algn="just">
              <a:lnSpc>
                <a:spcPct val="150000"/>
              </a:lnSpc>
              <a:spcAft>
                <a:spcPts val="0"/>
              </a:spcAft>
              <a:tabLst>
                <a:tab pos="2430780" algn="l"/>
              </a:tabLst>
            </a:pP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温度、催化剂能改变活化分子的百分数</a:t>
            </a:r>
            <a:r>
              <a:rPr lang="en-US" altLang="zh-CN" sz="2600" kern="100" dirty="0" smtClean="0">
                <a:latin typeface="Times New Roman"/>
                <a:ea typeface="华文细黑"/>
                <a:cs typeface="Courier New"/>
              </a:rPr>
              <a:t>(    )</a:t>
            </a:r>
            <a:endParaRPr lang="zh-CN" altLang="zh-CN" sz="2600" kern="100" dirty="0">
              <a:latin typeface="宋体"/>
              <a:cs typeface="Courier New"/>
            </a:endParaRPr>
          </a:p>
          <a:p>
            <a:pPr algn="just">
              <a:lnSpc>
                <a:spcPct val="150000"/>
              </a:lnSpc>
              <a:spcAft>
                <a:spcPts val="0"/>
              </a:spcAft>
              <a:tabLst>
                <a:tab pos="2430780" algn="l"/>
              </a:tabLst>
            </a:pPr>
            <a:r>
              <a:rPr lang="en-US" altLang="zh-CN" sz="2600" kern="100" dirty="0">
                <a:latin typeface="Times New Roman"/>
                <a:ea typeface="华文细黑"/>
                <a:cs typeface="Courier New"/>
              </a:rPr>
              <a:t>(3)</a:t>
            </a:r>
            <a:r>
              <a:rPr lang="zh-CN" altLang="zh-CN" sz="2600" kern="100" dirty="0">
                <a:latin typeface="Times New Roman"/>
                <a:ea typeface="华文细黑"/>
                <a:cs typeface="Times New Roman"/>
              </a:rPr>
              <a:t>对于反应</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B</a:t>
            </a:r>
            <a:r>
              <a:rPr lang="en-US" altLang="zh-CN" sz="2600" kern="100" dirty="0">
                <a:latin typeface="ZBFH"/>
                <a:ea typeface="华文细黑"/>
                <a:cs typeface="Courier New"/>
              </a:rPr>
              <a:t></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，改变容器体积，化学反应速率一定发生变化</a:t>
            </a:r>
            <a:r>
              <a:rPr lang="en-US" altLang="zh-CN" sz="2600" kern="100" dirty="0" smtClean="0">
                <a:latin typeface="Times New Roman"/>
                <a:ea typeface="华文细黑"/>
                <a:cs typeface="Courier New"/>
              </a:rPr>
              <a:t>(    )</a:t>
            </a:r>
            <a:endParaRPr lang="zh-CN" altLang="zh-CN" sz="2600" kern="100" dirty="0">
              <a:latin typeface="宋体"/>
              <a:cs typeface="Courier New"/>
            </a:endParaRPr>
          </a:p>
          <a:p>
            <a:pPr algn="just">
              <a:lnSpc>
                <a:spcPct val="150000"/>
              </a:lnSpc>
              <a:spcAft>
                <a:spcPts val="0"/>
              </a:spcAft>
              <a:tabLst>
                <a:tab pos="2430780" algn="l"/>
              </a:tabLst>
            </a:pPr>
            <a:r>
              <a:rPr lang="en-US" altLang="zh-CN" sz="2600" kern="100" dirty="0">
                <a:latin typeface="Times New Roman"/>
                <a:ea typeface="华文细黑"/>
                <a:cs typeface="Courier New"/>
              </a:rPr>
              <a:t>(4)</a:t>
            </a:r>
            <a:r>
              <a:rPr lang="zh-CN" altLang="zh-CN" sz="2600" kern="100" dirty="0">
                <a:latin typeface="Times New Roman"/>
                <a:ea typeface="华文细黑"/>
                <a:cs typeface="Times New Roman"/>
              </a:rPr>
              <a:t>改变温度，使用催化剂，反应速率一定改变</a:t>
            </a:r>
            <a:r>
              <a:rPr lang="en-US" altLang="zh-CN" sz="2600" kern="100" dirty="0" smtClean="0">
                <a:latin typeface="Times New Roman"/>
                <a:ea typeface="华文细黑"/>
                <a:cs typeface="Courier New"/>
              </a:rPr>
              <a:t>(    )</a:t>
            </a:r>
            <a:endParaRPr lang="zh-CN" altLang="zh-CN" sz="2600" kern="100" dirty="0">
              <a:latin typeface="宋体"/>
              <a:cs typeface="Courier New"/>
            </a:endParaRPr>
          </a:p>
          <a:p>
            <a:pPr>
              <a:lnSpc>
                <a:spcPct val="150000"/>
              </a:lnSpc>
            </a:pPr>
            <a:r>
              <a:rPr lang="en-US" altLang="zh-CN" sz="2600" kern="100" dirty="0">
                <a:latin typeface="Times New Roman"/>
                <a:ea typeface="华文细黑"/>
              </a:rPr>
              <a:t>(5)</a:t>
            </a:r>
            <a:r>
              <a:rPr lang="zh-CN" altLang="zh-CN" sz="2600" kern="100" dirty="0">
                <a:latin typeface="Times New Roman"/>
                <a:ea typeface="华文细黑"/>
                <a:cs typeface="Times New Roman"/>
              </a:rPr>
              <a:t>由于固体物质的浓度视为常数，所以固体反应物改变，化学反应速率一定不会发生变化</a:t>
            </a:r>
            <a:r>
              <a:rPr lang="en-US" altLang="zh-CN" sz="2600" kern="100" dirty="0" smtClean="0">
                <a:latin typeface="Times New Roman"/>
                <a:ea typeface="华文细黑"/>
              </a:rPr>
              <a:t>(    )</a:t>
            </a:r>
            <a:endParaRPr lang="en-US" altLang="zh-CN" sz="2600" kern="100" dirty="0">
              <a:solidFill>
                <a:schemeClr val="accent6">
                  <a:lumMod val="75000"/>
                </a:schemeClr>
              </a:solidFill>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4801936"/>
              </p:ext>
            </p:extLst>
          </p:nvPr>
        </p:nvGraphicFramePr>
        <p:xfrm>
          <a:off x="3286894" y="2728435"/>
          <a:ext cx="1320800" cy="608013"/>
        </p:xfrm>
        <a:graphic>
          <a:graphicData uri="http://schemas.openxmlformats.org/presentationml/2006/ole">
            <mc:AlternateContent xmlns:mc="http://schemas.openxmlformats.org/markup-compatibility/2006">
              <mc:Choice xmlns:v="urn:schemas-microsoft-com:vml" Requires="v">
                <p:oleObj spid="_x0000_s171037" name="文档" r:id="rId4" imgW="1320948" imgH="608795" progId="Word.Document.12">
                  <p:embed/>
                </p:oleObj>
              </mc:Choice>
              <mc:Fallback>
                <p:oleObj name="文档" r:id="rId4" imgW="1320948" imgH="608795" progId="Word.Document.12">
                  <p:embed/>
                  <p:pic>
                    <p:nvPicPr>
                      <p:cNvPr id="0" name=""/>
                      <p:cNvPicPr/>
                      <p:nvPr/>
                    </p:nvPicPr>
                    <p:blipFill>
                      <a:blip r:embed="rId5"/>
                      <a:stretch>
                        <a:fillRect/>
                      </a:stretch>
                    </p:blipFill>
                    <p:spPr>
                      <a:xfrm>
                        <a:off x="3286894" y="2728435"/>
                        <a:ext cx="1320800" cy="608013"/>
                      </a:xfrm>
                      <a:prstGeom prst="rect">
                        <a:avLst/>
                      </a:prstGeom>
                    </p:spPr>
                  </p:pic>
                </p:oleObj>
              </mc:Fallback>
            </mc:AlternateContent>
          </a:graphicData>
        </a:graphic>
      </p:graphicFrame>
      <p:sp>
        <p:nvSpPr>
          <p:cNvPr id="4" name="矩形 3"/>
          <p:cNvSpPr/>
          <p:nvPr/>
        </p:nvSpPr>
        <p:spPr>
          <a:xfrm>
            <a:off x="8543478" y="1360283"/>
            <a:ext cx="543739" cy="661015"/>
          </a:xfrm>
          <a:prstGeom prst="rect">
            <a:avLst/>
          </a:prstGeom>
        </p:spPr>
        <p:txBody>
          <a:bodyPr wrap="none">
            <a:spAutoFit/>
          </a:bodyPr>
          <a:lstStyle/>
          <a:p>
            <a:pPr lvl="0" algn="just">
              <a:lnSpc>
                <a:spcPct val="150000"/>
              </a:lnSpc>
              <a:tabLst>
                <a:tab pos="2430780" algn="l"/>
              </a:tabLst>
            </a:pPr>
            <a:r>
              <a:rPr lang="en-US" altLang="zh-CN" sz="2800" kern="100" dirty="0">
                <a:solidFill>
                  <a:srgbClr val="F79646">
                    <a:lumMod val="75000"/>
                  </a:srgbClr>
                </a:solidFill>
                <a:latin typeface="Times New Roman"/>
                <a:ea typeface="华文细黑"/>
                <a:cs typeface="Times New Roman"/>
              </a:rPr>
              <a:t>×</a:t>
            </a:r>
            <a:endParaRPr lang="zh-CN" altLang="zh-CN" sz="2800" kern="100" dirty="0">
              <a:solidFill>
                <a:srgbClr val="F79646">
                  <a:lumMod val="75000"/>
                </a:srgbClr>
              </a:solidFill>
              <a:latin typeface="Times New Roman"/>
              <a:ea typeface="华文细黑"/>
              <a:cs typeface="Times New Roman"/>
            </a:endParaRPr>
          </a:p>
        </p:txBody>
      </p:sp>
      <p:sp>
        <p:nvSpPr>
          <p:cNvPr id="5" name="矩形 4"/>
          <p:cNvSpPr/>
          <p:nvPr/>
        </p:nvSpPr>
        <p:spPr>
          <a:xfrm>
            <a:off x="6793490" y="1995220"/>
            <a:ext cx="381836" cy="661207"/>
          </a:xfrm>
          <a:prstGeom prst="rect">
            <a:avLst/>
          </a:prstGeom>
        </p:spPr>
        <p:txBody>
          <a:bodyPr wrap="none">
            <a:spAutoFit/>
          </a:bodyPr>
          <a:lstStyle/>
          <a:p>
            <a:pPr lvl="0" algn="just">
              <a:lnSpc>
                <a:spcPct val="150000"/>
              </a:lnSpc>
              <a:tabLst>
                <a:tab pos="2430780" algn="l"/>
              </a:tabLst>
            </a:pPr>
            <a:r>
              <a:rPr lang="en-US" altLang="zh-CN" sz="2800" kern="100" dirty="0">
                <a:solidFill>
                  <a:srgbClr val="F79646">
                    <a:lumMod val="75000"/>
                  </a:srgbClr>
                </a:solidFill>
                <a:latin typeface="Times New Roman"/>
                <a:ea typeface="华文细黑"/>
                <a:cs typeface="Times New Roman"/>
              </a:rPr>
              <a:t>√</a:t>
            </a:r>
            <a:endParaRPr lang="zh-CN" altLang="zh-CN" sz="2800" kern="100" dirty="0">
              <a:solidFill>
                <a:srgbClr val="F79646">
                  <a:lumMod val="75000"/>
                </a:srgbClr>
              </a:solidFill>
              <a:latin typeface="Times New Roman"/>
              <a:ea typeface="华文细黑"/>
              <a:cs typeface="Times New Roman"/>
            </a:endParaRPr>
          </a:p>
        </p:txBody>
      </p:sp>
      <p:sp>
        <p:nvSpPr>
          <p:cNvPr id="6" name="矩形 5"/>
          <p:cNvSpPr/>
          <p:nvPr/>
        </p:nvSpPr>
        <p:spPr>
          <a:xfrm>
            <a:off x="10703718" y="2499468"/>
            <a:ext cx="543739" cy="661015"/>
          </a:xfrm>
          <a:prstGeom prst="rect">
            <a:avLst/>
          </a:prstGeom>
        </p:spPr>
        <p:txBody>
          <a:bodyPr wrap="none">
            <a:spAutoFit/>
          </a:bodyPr>
          <a:lstStyle/>
          <a:p>
            <a:pPr lvl="0" algn="just">
              <a:lnSpc>
                <a:spcPct val="150000"/>
              </a:lnSpc>
              <a:tabLst>
                <a:tab pos="2430780" algn="l"/>
              </a:tabLst>
            </a:pPr>
            <a:r>
              <a:rPr lang="en-US" altLang="zh-CN" sz="2800" kern="100" dirty="0">
                <a:solidFill>
                  <a:srgbClr val="F79646">
                    <a:lumMod val="75000"/>
                  </a:srgbClr>
                </a:solidFill>
                <a:latin typeface="Times New Roman"/>
                <a:ea typeface="华文细黑"/>
                <a:cs typeface="Times New Roman"/>
              </a:rPr>
              <a:t>×</a:t>
            </a:r>
            <a:endParaRPr lang="zh-CN" altLang="zh-CN" sz="2800" kern="100" dirty="0">
              <a:solidFill>
                <a:srgbClr val="F79646">
                  <a:lumMod val="75000"/>
                </a:srgbClr>
              </a:solidFill>
              <a:latin typeface="Times New Roman"/>
              <a:ea typeface="华文细黑"/>
              <a:cs typeface="Times New Roman"/>
            </a:endParaRPr>
          </a:p>
        </p:txBody>
      </p:sp>
      <p:sp>
        <p:nvSpPr>
          <p:cNvPr id="7" name="矩形 6"/>
          <p:cNvSpPr/>
          <p:nvPr/>
        </p:nvSpPr>
        <p:spPr>
          <a:xfrm>
            <a:off x="7463358" y="3147348"/>
            <a:ext cx="381836" cy="661207"/>
          </a:xfrm>
          <a:prstGeom prst="rect">
            <a:avLst/>
          </a:prstGeom>
        </p:spPr>
        <p:txBody>
          <a:bodyPr wrap="none">
            <a:spAutoFit/>
          </a:bodyPr>
          <a:lstStyle/>
          <a:p>
            <a:pPr lvl="0" algn="just">
              <a:lnSpc>
                <a:spcPct val="150000"/>
              </a:lnSpc>
              <a:tabLst>
                <a:tab pos="2430780" algn="l"/>
              </a:tabLst>
            </a:pPr>
            <a:r>
              <a:rPr lang="en-US" altLang="zh-CN" sz="2800" kern="100" dirty="0">
                <a:solidFill>
                  <a:srgbClr val="F79646">
                    <a:lumMod val="75000"/>
                  </a:srgbClr>
                </a:solidFill>
                <a:latin typeface="Times New Roman"/>
                <a:ea typeface="华文细黑"/>
                <a:cs typeface="Times New Roman"/>
              </a:rPr>
              <a:t>√</a:t>
            </a:r>
            <a:endParaRPr lang="zh-CN" altLang="zh-CN" sz="2800" kern="100" dirty="0">
              <a:solidFill>
                <a:srgbClr val="F79646">
                  <a:lumMod val="75000"/>
                </a:srgbClr>
              </a:solidFill>
              <a:latin typeface="Times New Roman"/>
              <a:ea typeface="华文细黑"/>
              <a:cs typeface="Times New Roman"/>
            </a:endParaRPr>
          </a:p>
        </p:txBody>
      </p:sp>
      <p:sp>
        <p:nvSpPr>
          <p:cNvPr id="8" name="矩形 7"/>
          <p:cNvSpPr/>
          <p:nvPr/>
        </p:nvSpPr>
        <p:spPr>
          <a:xfrm>
            <a:off x="3391227" y="4299668"/>
            <a:ext cx="543739" cy="661015"/>
          </a:xfrm>
          <a:prstGeom prst="rect">
            <a:avLst/>
          </a:prstGeom>
        </p:spPr>
        <p:txBody>
          <a:bodyPr wrap="none">
            <a:spAutoFit/>
          </a:bodyPr>
          <a:lstStyle/>
          <a:p>
            <a:pPr lvl="0" algn="just">
              <a:lnSpc>
                <a:spcPct val="150000"/>
              </a:lnSpc>
              <a:tabLst>
                <a:tab pos="2430780" algn="l"/>
              </a:tabLst>
            </a:pPr>
            <a:r>
              <a:rPr lang="en-US" altLang="zh-CN" sz="2800" kern="100" dirty="0">
                <a:solidFill>
                  <a:srgbClr val="F79646">
                    <a:lumMod val="75000"/>
                  </a:srgbClr>
                </a:solidFill>
                <a:latin typeface="Times New Roman"/>
                <a:ea typeface="华文细黑"/>
                <a:cs typeface="Times New Roman"/>
              </a:rPr>
              <a:t>×</a:t>
            </a:r>
            <a:endParaRPr lang="zh-CN" altLang="zh-CN" sz="2800" kern="100" dirty="0">
              <a:solidFill>
                <a:srgbClr val="F79646">
                  <a:lumMod val="75000"/>
                </a:srgbClr>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094839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4" grpId="0"/>
      <p:bldP spid="4" grpId="1"/>
      <p:bldP spid="5" grpId="0"/>
      <p:bldP spid="5" grpId="1"/>
      <p:bldP spid="6" grpId="0"/>
      <p:bldP spid="6" grpId="1"/>
      <p:bldP spid="7" grpId="0"/>
      <p:bldP spid="7" grpId="1"/>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7506" y="1269486"/>
            <a:ext cx="10793813" cy="3970318"/>
          </a:xfrm>
          <a:prstGeom prst="rect">
            <a:avLst/>
          </a:prstGeom>
        </p:spPr>
        <p:txBody>
          <a:bodyPr>
            <a:spAutoFit/>
          </a:bodyPr>
          <a:lstStyle/>
          <a:p>
            <a:pPr algn="ctr">
              <a:lnSpc>
                <a:spcPct val="150000"/>
              </a:lnSpc>
              <a:spcAft>
                <a:spcPts val="0"/>
              </a:spcAft>
              <a:tabLst>
                <a:tab pos="2430780" algn="l"/>
              </a:tabLst>
            </a:pPr>
            <a:r>
              <a:rPr lang="zh-CN" altLang="zh-CN" sz="2800" b="1" kern="100" dirty="0">
                <a:solidFill>
                  <a:srgbClr val="0000FF"/>
                </a:solidFill>
                <a:latin typeface="Times New Roman"/>
                <a:cs typeface="Times New Roman"/>
              </a:rPr>
              <a:t>气体反应体系中充入惰性气体</a:t>
            </a:r>
            <a:r>
              <a:rPr lang="en-US" altLang="zh-CN" sz="2800" b="1" kern="100" dirty="0">
                <a:solidFill>
                  <a:srgbClr val="0000FF"/>
                </a:solidFill>
                <a:latin typeface="Times New Roman"/>
                <a:cs typeface="Times New Roman"/>
              </a:rPr>
              <a:t>(</a:t>
            </a:r>
            <a:r>
              <a:rPr lang="zh-CN" altLang="zh-CN" sz="2800" b="1" kern="100" dirty="0">
                <a:solidFill>
                  <a:srgbClr val="0000FF"/>
                </a:solidFill>
                <a:latin typeface="Times New Roman"/>
                <a:cs typeface="Times New Roman"/>
              </a:rPr>
              <a:t>不参与反应</a:t>
            </a:r>
            <a:r>
              <a:rPr lang="en-US" altLang="zh-CN" sz="2800" b="1" kern="100" dirty="0">
                <a:solidFill>
                  <a:srgbClr val="0000FF"/>
                </a:solidFill>
                <a:latin typeface="Times New Roman"/>
                <a:cs typeface="Times New Roman"/>
              </a:rPr>
              <a:t>)</a:t>
            </a:r>
            <a:r>
              <a:rPr lang="zh-CN" altLang="zh-CN" sz="2800" b="1" kern="100" dirty="0">
                <a:solidFill>
                  <a:srgbClr val="0000FF"/>
                </a:solidFill>
                <a:latin typeface="Times New Roman"/>
                <a:cs typeface="Times New Roman"/>
              </a:rPr>
              <a:t>时</a:t>
            </a:r>
          </a:p>
          <a:p>
            <a:pPr algn="ctr">
              <a:lnSpc>
                <a:spcPct val="150000"/>
              </a:lnSpc>
              <a:spcAft>
                <a:spcPts val="0"/>
              </a:spcAft>
              <a:tabLst>
                <a:tab pos="2430780" algn="l"/>
              </a:tabLst>
            </a:pPr>
            <a:r>
              <a:rPr lang="zh-CN" altLang="zh-CN" sz="2800" b="1" kern="100" dirty="0">
                <a:solidFill>
                  <a:srgbClr val="0000FF"/>
                </a:solidFill>
                <a:latin typeface="Times New Roman"/>
                <a:cs typeface="Times New Roman"/>
              </a:rPr>
              <a:t>对反应速率的影响</a:t>
            </a:r>
          </a:p>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．恒容：充入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惰性气体</a:t>
            </a:r>
            <a:r>
              <a:rPr lang="en-US" altLang="zh-CN" sz="2800" kern="100" dirty="0" smtClean="0">
                <a:latin typeface="宋体"/>
                <a:ea typeface="华文细黑"/>
                <a:cs typeface="Times New Roman"/>
              </a:rPr>
              <a:t>”  </a:t>
            </a:r>
            <a:r>
              <a:rPr lang="en-US" altLang="zh-CN" sz="2800" kern="100" spc="-125" dirty="0" smtClean="0">
                <a:latin typeface="宋体"/>
                <a:ea typeface="华文细黑"/>
                <a:cs typeface="Times New Roman"/>
              </a:rPr>
              <a:t> </a:t>
            </a:r>
            <a:r>
              <a:rPr lang="zh-CN" altLang="zh-CN" sz="2800" kern="100" dirty="0" smtClean="0">
                <a:latin typeface="Times New Roman"/>
                <a:ea typeface="华文细黑"/>
                <a:cs typeface="Times New Roman"/>
              </a:rPr>
              <a:t>总压增大</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浓度不变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活化分子浓度不变</a:t>
            </a:r>
            <a:r>
              <a:rPr lang="en-US" altLang="zh-CN" sz="2800" kern="100" dirty="0" smtClean="0">
                <a:latin typeface="Times New Roman"/>
                <a:ea typeface="华文细黑"/>
                <a:cs typeface="Courier New"/>
              </a:rPr>
              <a:t>)    </a:t>
            </a:r>
            <a:r>
              <a:rPr lang="en-US" altLang="zh-CN" sz="2800" kern="100" spc="-125" dirty="0" smtClean="0">
                <a:latin typeface="宋体"/>
                <a:ea typeface="华文细黑"/>
                <a:cs typeface="Times New Roman"/>
              </a:rPr>
              <a:t>   </a:t>
            </a:r>
            <a:r>
              <a:rPr lang="zh-CN" altLang="zh-CN" sz="2800" kern="100" dirty="0" smtClean="0">
                <a:latin typeface="Times New Roman"/>
                <a:ea typeface="华文细黑"/>
                <a:cs typeface="Times New Roman"/>
              </a:rPr>
              <a:t>反应速率</a:t>
            </a:r>
            <a:r>
              <a:rPr lang="zh-CN" altLang="zh-CN" sz="2800" kern="100" dirty="0">
                <a:latin typeface="Times New Roman"/>
                <a:ea typeface="华文细黑"/>
                <a:cs typeface="Times New Roman"/>
              </a:rPr>
              <a:t>不变。</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．恒压：充入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惰性气体</a:t>
            </a:r>
            <a:r>
              <a:rPr lang="en-US" altLang="zh-CN" sz="2800" kern="100" dirty="0" smtClean="0">
                <a:latin typeface="宋体"/>
                <a:ea typeface="华文细黑"/>
                <a:cs typeface="Times New Roman"/>
              </a:rPr>
              <a:t>”    </a:t>
            </a:r>
            <a:r>
              <a:rPr lang="zh-CN" altLang="zh-CN" sz="2800" kern="100" dirty="0" smtClean="0">
                <a:latin typeface="Times New Roman"/>
                <a:ea typeface="华文细黑"/>
                <a:cs typeface="Times New Roman"/>
              </a:rPr>
              <a:t>体积增大</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浓度减小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活化分子浓度减小</a:t>
            </a:r>
            <a:r>
              <a:rPr lang="en-US" altLang="zh-CN" sz="2800" kern="100" dirty="0" smtClean="0">
                <a:latin typeface="Times New Roman"/>
                <a:ea typeface="华文细黑"/>
                <a:cs typeface="Courier New"/>
              </a:rPr>
              <a:t>)   </a:t>
            </a:r>
            <a:r>
              <a:rPr lang="en-US" altLang="zh-CN" sz="2800" kern="100" spc="-125" dirty="0" smtClean="0">
                <a:latin typeface="宋体"/>
                <a:ea typeface="华文细黑"/>
                <a:cs typeface="Times New Roman"/>
              </a:rPr>
              <a:t>    </a:t>
            </a:r>
            <a:r>
              <a:rPr lang="zh-CN" altLang="zh-CN" sz="2800" kern="100" dirty="0" smtClean="0">
                <a:latin typeface="Times New Roman"/>
                <a:ea typeface="华文细黑"/>
                <a:cs typeface="Times New Roman"/>
              </a:rPr>
              <a:t>反应速率</a:t>
            </a:r>
            <a:r>
              <a:rPr lang="zh-CN" altLang="zh-CN" sz="2800" kern="100" dirty="0">
                <a:latin typeface="Times New Roman"/>
                <a:ea typeface="华文细黑"/>
                <a:cs typeface="Times New Roman"/>
              </a:rPr>
              <a:t>减小。</a:t>
            </a:r>
            <a:endParaRPr lang="zh-CN" altLang="zh-CN" sz="2800" kern="100" dirty="0">
              <a:effectLst/>
              <a:latin typeface="宋体"/>
              <a:cs typeface="Courier New"/>
            </a:endParaRPr>
          </a:p>
        </p:txBody>
      </p:sp>
      <p:cxnSp>
        <p:nvCxnSpPr>
          <p:cNvPr id="5" name="直接箭头连接符 4"/>
          <p:cNvCxnSpPr/>
          <p:nvPr/>
        </p:nvCxnSpPr>
        <p:spPr>
          <a:xfrm>
            <a:off x="5087094" y="2997746"/>
            <a:ext cx="6336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7103318" y="2997746"/>
            <a:ext cx="6336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231110" y="4221882"/>
            <a:ext cx="6336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7420153" y="4221882"/>
            <a:ext cx="6336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797240" y="4869954"/>
            <a:ext cx="6336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422798" y="3645818"/>
            <a:ext cx="6336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460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1485578"/>
            <a:ext cx="10009790" cy="4616648"/>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．对反应</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en-US" altLang="zh-CN" sz="2800" kern="100" dirty="0">
                <a:latin typeface="ZBFH"/>
                <a:ea typeface="华文细黑"/>
                <a:cs typeface="Courier New"/>
              </a:rPr>
              <a:t></a:t>
            </a:r>
            <a:r>
              <a:rPr lang="en-US" altLang="zh-CN" sz="2800" kern="100" dirty="0">
                <a:latin typeface="Times New Roman"/>
                <a:ea typeface="华文细黑"/>
                <a:cs typeface="Courier New"/>
              </a:rPr>
              <a:t>AB</a:t>
            </a:r>
            <a:r>
              <a:rPr lang="zh-CN" altLang="zh-CN" sz="2800" kern="100" dirty="0">
                <a:latin typeface="Times New Roman"/>
                <a:ea typeface="华文细黑"/>
                <a:cs typeface="Times New Roman"/>
              </a:rPr>
              <a:t>来说，常温下按以下情况进行反应：</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溶液中含</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溶液中含</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0.05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溶液各</a:t>
            </a:r>
            <a:r>
              <a:rPr lang="en-US" altLang="zh-CN" sz="2800" kern="100" dirty="0">
                <a:latin typeface="Times New Roman"/>
                <a:ea typeface="华文细黑"/>
                <a:cs typeface="Courier New"/>
              </a:rPr>
              <a:t>10 </a:t>
            </a:r>
            <a:r>
              <a:rPr lang="en-US" altLang="zh-CN" sz="2800" kern="100" dirty="0" smtClean="0">
                <a:latin typeface="Times New Roman"/>
                <a:ea typeface="华文细黑"/>
                <a:cs typeface="Courier New"/>
              </a:rPr>
              <a:t>mL  </a:t>
            </a: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溶液各</a:t>
            </a:r>
            <a:r>
              <a:rPr lang="en-US" altLang="zh-CN" sz="2800" kern="100" dirty="0">
                <a:latin typeface="Times New Roman"/>
                <a:ea typeface="华文细黑"/>
                <a:cs typeface="Courier New"/>
              </a:rPr>
              <a:t>50 mL</a:t>
            </a:r>
            <a:endParaRPr lang="zh-CN" altLang="zh-CN" sz="2800" kern="100" dirty="0">
              <a:latin typeface="宋体"/>
              <a:cs typeface="Courier New"/>
            </a:endParaRPr>
          </a:p>
          <a:p>
            <a:pPr algn="just">
              <a:lnSpc>
                <a:spcPct val="150000"/>
              </a:lnSpc>
              <a:spcAft>
                <a:spcPts val="0"/>
              </a:spcAft>
              <a:tabLst>
                <a:tab pos="2430780" algn="l"/>
              </a:tabLst>
            </a:pPr>
            <a:r>
              <a:rPr lang="zh-CN" altLang="zh-CN" sz="2800" kern="100" dirty="0">
                <a:latin typeface="Times New Roman"/>
                <a:ea typeface="华文细黑"/>
                <a:cs typeface="Times New Roman"/>
              </a:rPr>
              <a:t>四者反应速率的大小关系是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①</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  	D</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④</a:t>
            </a:r>
            <a:endParaRPr lang="zh-CN" altLang="zh-CN" sz="2800" kern="100" dirty="0">
              <a:effectLst/>
              <a:latin typeface="宋体"/>
              <a:cs typeface="Courier New"/>
            </a:endParaRPr>
          </a:p>
        </p:txBody>
      </p:sp>
      <p:sp>
        <p:nvSpPr>
          <p:cNvPr id="3" name="矩形 2"/>
          <p:cNvSpPr/>
          <p:nvPr/>
        </p:nvSpPr>
        <p:spPr>
          <a:xfrm>
            <a:off x="353846" y="771789"/>
            <a:ext cx="7037504" cy="701089"/>
          </a:xfrm>
          <a:prstGeom prst="rect">
            <a:avLst/>
          </a:prstGeom>
        </p:spPr>
        <p:txBody>
          <a:bodyPr wrap="none">
            <a:spAutoFit/>
          </a:bodyPr>
          <a:lstStyle/>
          <a:p>
            <a:pPr algn="just">
              <a:lnSpc>
                <a:spcPts val="5500"/>
              </a:lnSpc>
              <a:spcAft>
                <a:spcPts val="0"/>
              </a:spcAft>
              <a:tabLst>
                <a:tab pos="1890395" algn="l"/>
              </a:tabLst>
            </a:pPr>
            <a:r>
              <a:rPr lang="zh-CN" altLang="en-US" sz="2800" b="1" kern="100" dirty="0">
                <a:solidFill>
                  <a:srgbClr val="0000FF"/>
                </a:solidFill>
                <a:latin typeface="Times New Roman"/>
                <a:cs typeface="Times New Roman"/>
              </a:rPr>
              <a:t>题组一　浓度与压强对化学反应速率的</a:t>
            </a:r>
            <a:r>
              <a:rPr lang="zh-CN" altLang="en-US" sz="2800" b="1" kern="100" dirty="0" smtClean="0">
                <a:solidFill>
                  <a:srgbClr val="0000FF"/>
                </a:solidFill>
                <a:latin typeface="Times New Roman"/>
                <a:cs typeface="Times New Roman"/>
              </a:rPr>
              <a:t>影响</a:t>
            </a:r>
            <a:endParaRPr lang="en-US" altLang="zh-CN" sz="2800" b="1" kern="100" dirty="0" smtClean="0">
              <a:solidFill>
                <a:srgbClr val="0000FF"/>
              </a:solidFill>
              <a:latin typeface="Times New Roman"/>
              <a:cs typeface="Times New Roman"/>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932495896"/>
              </p:ext>
            </p:extLst>
          </p:nvPr>
        </p:nvGraphicFramePr>
        <p:xfrm>
          <a:off x="3070870" y="1699450"/>
          <a:ext cx="1130300" cy="685800"/>
        </p:xfrm>
        <a:graphic>
          <a:graphicData uri="http://schemas.openxmlformats.org/presentationml/2006/ole">
            <mc:AlternateContent xmlns:mc="http://schemas.openxmlformats.org/markup-compatibility/2006">
              <mc:Choice xmlns:v="urn:schemas-microsoft-com:vml" Requires="v">
                <p:oleObj spid="_x0000_s172062" name="Document" r:id="rId4" imgW="1130236" imgH="685029" progId="Word.Document.8">
                  <p:embed/>
                </p:oleObj>
              </mc:Choice>
              <mc:Fallback>
                <p:oleObj name="Document" r:id="rId4" imgW="1130236" imgH="685029" progId="Word.Document.8">
                  <p:embed/>
                  <p:pic>
                    <p:nvPicPr>
                      <p:cNvPr id="0" name=""/>
                      <p:cNvPicPr/>
                      <p:nvPr/>
                    </p:nvPicPr>
                    <p:blipFill>
                      <a:blip r:embed="rId5"/>
                      <a:stretch>
                        <a:fillRect/>
                      </a:stretch>
                    </p:blipFill>
                    <p:spPr>
                      <a:xfrm>
                        <a:off x="3070870" y="1699450"/>
                        <a:ext cx="1130300" cy="68580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9" name="Rectangle 21">
            <a:hlinkClick r:id="rId7" action="ppaction://hlinksldjump"/>
          </p:cNvPr>
          <p:cNvSpPr>
            <a:spLocks noChangeArrowheads="1"/>
          </p:cNvSpPr>
          <p:nvPr/>
        </p:nvSpPr>
        <p:spPr bwMode="auto">
          <a:xfrm>
            <a:off x="94540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8" action="ppaction://hlinksldjump"/>
          </p:cNvPr>
          <p:cNvSpPr>
            <a:spLocks noChangeArrowheads="1"/>
          </p:cNvSpPr>
          <p:nvPr/>
        </p:nvSpPr>
        <p:spPr bwMode="auto">
          <a:xfrm>
            <a:off x="99562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9" action="ppaction://hlinksldjump"/>
          </p:cNvPr>
          <p:cNvSpPr>
            <a:spLocks noChangeArrowheads="1"/>
          </p:cNvSpPr>
          <p:nvPr/>
        </p:nvSpPr>
        <p:spPr bwMode="auto">
          <a:xfrm>
            <a:off x="104342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0" action="ppaction://hlinksldjump"/>
          </p:cNvPr>
          <p:cNvSpPr>
            <a:spLocks noChangeArrowheads="1"/>
          </p:cNvSpPr>
          <p:nvPr/>
        </p:nvSpPr>
        <p:spPr bwMode="auto">
          <a:xfrm>
            <a:off x="108881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11" action="ppaction://hlinksldjump"/>
          </p:cNvPr>
          <p:cNvSpPr>
            <a:spLocks noChangeArrowheads="1"/>
          </p:cNvSpPr>
          <p:nvPr/>
        </p:nvSpPr>
        <p:spPr bwMode="auto">
          <a:xfrm>
            <a:off x="113657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062686864"/>
              </p:ext>
            </p:extLst>
          </p:nvPr>
        </p:nvGraphicFramePr>
        <p:xfrm>
          <a:off x="981075" y="759034"/>
          <a:ext cx="8905875" cy="1400175"/>
        </p:xfrm>
        <a:graphic>
          <a:graphicData uri="http://schemas.openxmlformats.org/presentationml/2006/ole">
            <mc:AlternateContent xmlns:mc="http://schemas.openxmlformats.org/markup-compatibility/2006">
              <mc:Choice xmlns:v="urn:schemas-microsoft-com:vml" Requires="v">
                <p:oleObj spid="_x0000_s173173" name="Document" r:id="rId4" imgW="8908754" imgH="1405292" progId="Word.Document.8">
                  <p:embed/>
                </p:oleObj>
              </mc:Choice>
              <mc:Fallback>
                <p:oleObj name="Document" r:id="rId4" imgW="8908754" imgH="1405292" progId="Word.Document.8">
                  <p:embed/>
                  <p:pic>
                    <p:nvPicPr>
                      <p:cNvPr id="0" name=""/>
                      <p:cNvPicPr/>
                      <p:nvPr/>
                    </p:nvPicPr>
                    <p:blipFill>
                      <a:blip r:embed="rId5"/>
                      <a:stretch>
                        <a:fillRect/>
                      </a:stretch>
                    </p:blipFill>
                    <p:spPr>
                      <a:xfrm>
                        <a:off x="981075" y="759034"/>
                        <a:ext cx="8905875" cy="14001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88672692"/>
              </p:ext>
            </p:extLst>
          </p:nvPr>
        </p:nvGraphicFramePr>
        <p:xfrm>
          <a:off x="910630" y="1762260"/>
          <a:ext cx="8905875" cy="1400175"/>
        </p:xfrm>
        <a:graphic>
          <a:graphicData uri="http://schemas.openxmlformats.org/presentationml/2006/ole">
            <mc:AlternateContent xmlns:mc="http://schemas.openxmlformats.org/markup-compatibility/2006">
              <mc:Choice xmlns:v="urn:schemas-microsoft-com:vml" Requires="v">
                <p:oleObj spid="_x0000_s173174" name="Document" r:id="rId7" imgW="8908754" imgH="1403850" progId="Word.Document.8">
                  <p:embed/>
                </p:oleObj>
              </mc:Choice>
              <mc:Fallback>
                <p:oleObj name="Document" r:id="rId7" imgW="8908754" imgH="1403850" progId="Word.Document.8">
                  <p:embed/>
                  <p:pic>
                    <p:nvPicPr>
                      <p:cNvPr id="0" name=""/>
                      <p:cNvPicPr/>
                      <p:nvPr/>
                    </p:nvPicPr>
                    <p:blipFill>
                      <a:blip r:embed="rId8"/>
                      <a:stretch>
                        <a:fillRect/>
                      </a:stretch>
                    </p:blipFill>
                    <p:spPr>
                      <a:xfrm>
                        <a:off x="910630" y="1762260"/>
                        <a:ext cx="8905875" cy="140017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916021191"/>
              </p:ext>
            </p:extLst>
          </p:nvPr>
        </p:nvGraphicFramePr>
        <p:xfrm>
          <a:off x="910630" y="2770372"/>
          <a:ext cx="8905875" cy="1400175"/>
        </p:xfrm>
        <a:graphic>
          <a:graphicData uri="http://schemas.openxmlformats.org/presentationml/2006/ole">
            <mc:AlternateContent xmlns:mc="http://schemas.openxmlformats.org/markup-compatibility/2006">
              <mc:Choice xmlns:v="urn:schemas-microsoft-com:vml" Requires="v">
                <p:oleObj spid="_x0000_s173175" name="Document" r:id="rId10" imgW="8908754" imgH="1405292" progId="Word.Document.8">
                  <p:embed/>
                </p:oleObj>
              </mc:Choice>
              <mc:Fallback>
                <p:oleObj name="Document" r:id="rId10" imgW="8908754" imgH="1405292" progId="Word.Document.8">
                  <p:embed/>
                  <p:pic>
                    <p:nvPicPr>
                      <p:cNvPr id="0" name="对象 4"/>
                      <p:cNvPicPr>
                        <a:picLocks noChangeAspect="1" noChangeArrowheads="1"/>
                      </p:cNvPicPr>
                      <p:nvPr/>
                    </p:nvPicPr>
                    <p:blipFill>
                      <a:blip r:embed="rId11"/>
                      <a:srcRect/>
                      <a:stretch>
                        <a:fillRect/>
                      </a:stretch>
                    </p:blipFill>
                    <p:spPr bwMode="auto">
                      <a:xfrm>
                        <a:off x="910630" y="2770372"/>
                        <a:ext cx="89058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469386100"/>
              </p:ext>
            </p:extLst>
          </p:nvPr>
        </p:nvGraphicFramePr>
        <p:xfrm>
          <a:off x="871239" y="3778459"/>
          <a:ext cx="10696575" cy="2286000"/>
        </p:xfrm>
        <a:graphic>
          <a:graphicData uri="http://schemas.openxmlformats.org/presentationml/2006/ole">
            <mc:AlternateContent xmlns:mc="http://schemas.openxmlformats.org/markup-compatibility/2006">
              <mc:Choice xmlns:v="urn:schemas-microsoft-com:vml" Requires="v">
                <p:oleObj spid="_x0000_s173176" name="Document" r:id="rId13" imgW="10698565" imgH="2289277" progId="Word.Document.8">
                  <p:embed/>
                </p:oleObj>
              </mc:Choice>
              <mc:Fallback>
                <p:oleObj name="Document" r:id="rId13" imgW="10698565" imgH="2289277" progId="Word.Document.8">
                  <p:embed/>
                  <p:pic>
                    <p:nvPicPr>
                      <p:cNvPr id="0" name="对象 2"/>
                      <p:cNvPicPr>
                        <a:picLocks noChangeAspect="1" noChangeArrowheads="1"/>
                      </p:cNvPicPr>
                      <p:nvPr/>
                    </p:nvPicPr>
                    <p:blipFill>
                      <a:blip r:embed="rId14"/>
                      <a:srcRect/>
                      <a:stretch>
                        <a:fillRect/>
                      </a:stretch>
                    </p:blipFill>
                    <p:spPr bwMode="auto">
                      <a:xfrm>
                        <a:off x="871239" y="3778459"/>
                        <a:ext cx="106965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766614" y="6015618"/>
            <a:ext cx="2160240" cy="523220"/>
          </a:xfrm>
          <a:prstGeom prst="rect">
            <a:avLst/>
          </a:prstGeom>
          <a:noFill/>
        </p:spPr>
        <p:txBody>
          <a:bodyPr wrap="square" rtlCol="0">
            <a:spAutoFit/>
          </a:bodyPr>
          <a:lstStyle/>
          <a:p>
            <a:r>
              <a:rPr lang="zh-CN" altLang="en-US" sz="2800" b="1" kern="100" dirty="0">
                <a:solidFill>
                  <a:srgbClr val="0000FF"/>
                </a:solidFill>
                <a:latin typeface="Times New Roman"/>
                <a:cs typeface="Times New Roman"/>
              </a:rPr>
              <a:t>答案</a:t>
            </a:r>
            <a:r>
              <a:rPr lang="zh-CN" altLang="en-US" dirty="0" smtClean="0"/>
              <a:t>     </a:t>
            </a:r>
            <a:r>
              <a:rPr lang="en-US" altLang="zh-CN" sz="2800" kern="100" dirty="0" smtClean="0">
                <a:solidFill>
                  <a:schemeClr val="accent6">
                    <a:lumMod val="75000"/>
                  </a:schemeClr>
                </a:solidFill>
                <a:latin typeface="Times New Roman"/>
                <a:ea typeface="华文细黑"/>
                <a:cs typeface="Courier New"/>
              </a:rPr>
              <a:t>A</a:t>
            </a:r>
            <a:endParaRPr lang="zh-CN" altLang="en-US" sz="2800" kern="100" dirty="0">
              <a:solidFill>
                <a:schemeClr val="accent6">
                  <a:lumMod val="75000"/>
                </a:schemeClr>
              </a:solidFill>
              <a:latin typeface="Times New Roman"/>
              <a:ea typeface="华文细黑"/>
              <a:cs typeface="Courier New"/>
            </a:endParaRPr>
          </a:p>
        </p:txBody>
      </p:sp>
      <p:sp>
        <p:nvSpPr>
          <p:cNvPr id="7" name="Rectangle 21">
            <a:hlinkClick r:id="rId15" action="ppaction://hlinksldjump"/>
          </p:cNvPr>
          <p:cNvSpPr>
            <a:spLocks noChangeArrowheads="1"/>
          </p:cNvSpPr>
          <p:nvPr/>
        </p:nvSpPr>
        <p:spPr bwMode="auto">
          <a:xfrm>
            <a:off x="94540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16" action="ppaction://hlinksldjump"/>
          </p:cNvPr>
          <p:cNvSpPr>
            <a:spLocks noChangeArrowheads="1"/>
          </p:cNvSpPr>
          <p:nvPr/>
        </p:nvSpPr>
        <p:spPr bwMode="auto">
          <a:xfrm>
            <a:off x="99562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7" action="ppaction://hlinksldjump"/>
          </p:cNvPr>
          <p:cNvSpPr>
            <a:spLocks noChangeArrowheads="1"/>
          </p:cNvSpPr>
          <p:nvPr/>
        </p:nvSpPr>
        <p:spPr bwMode="auto">
          <a:xfrm>
            <a:off x="104342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8" action="ppaction://hlinksldjump"/>
          </p:cNvPr>
          <p:cNvSpPr>
            <a:spLocks noChangeArrowheads="1"/>
          </p:cNvSpPr>
          <p:nvPr/>
        </p:nvSpPr>
        <p:spPr bwMode="auto">
          <a:xfrm>
            <a:off x="108881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19" action="ppaction://hlinksldjump"/>
          </p:cNvPr>
          <p:cNvSpPr>
            <a:spLocks noChangeArrowheads="1"/>
          </p:cNvSpPr>
          <p:nvPr/>
        </p:nvSpPr>
        <p:spPr bwMode="auto">
          <a:xfrm>
            <a:off x="113657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7274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750"/>
                                        <p:tgtEl>
                                          <p:spTgt spid="3"/>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750"/>
                                        <p:tgtEl>
                                          <p:spTgt spid="4"/>
                                        </p:tgtEl>
                                      </p:cBhvr>
                                    </p:animEffect>
                                  </p:childTnLst>
                                </p:cTn>
                              </p:par>
                            </p:childTnLst>
                          </p:cTn>
                        </p:par>
                        <p:par>
                          <p:cTn id="20" fill="hold">
                            <p:stCondLst>
                              <p:cond delay="3000"/>
                            </p:stCondLst>
                            <p:childTnLst>
                              <p:par>
                                <p:cTn id="21" presetID="3" presetClass="entr" presetSubtype="1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03848" y="765498"/>
            <a:ext cx="11524006" cy="4616648"/>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．反应</a:t>
            </a:r>
            <a:r>
              <a:rPr lang="en-US" altLang="zh-CN" sz="2800" kern="100" dirty="0">
                <a:latin typeface="Times New Roman"/>
                <a:ea typeface="华文细黑"/>
                <a:cs typeface="Courier New"/>
              </a:rPr>
              <a:t>C(s)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O(g)CO(g)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在一可变容积的密闭容器中进行，下列条件的改变对其反应速率几乎无影响的是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nSpc>
                <a:spcPct val="150000"/>
              </a:lnSpc>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增加</a:t>
            </a:r>
            <a:r>
              <a:rPr lang="en-US" altLang="zh-CN" sz="2800" kern="100" dirty="0">
                <a:latin typeface="Times New Roman"/>
                <a:ea typeface="华文细黑"/>
              </a:rPr>
              <a:t>C</a:t>
            </a:r>
            <a:r>
              <a:rPr lang="zh-CN" altLang="zh-CN" sz="2800" kern="100" dirty="0">
                <a:latin typeface="Times New Roman"/>
                <a:ea typeface="华文细黑"/>
                <a:cs typeface="Times New Roman"/>
              </a:rPr>
              <a:t>的量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将容器的体积缩小一半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保持体积不变，充入</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使体系压强增大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保持压强不变，充入</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使容器体积变</a:t>
            </a:r>
            <a:r>
              <a:rPr lang="zh-CN" altLang="zh-CN" sz="2800" kern="100" dirty="0" smtClean="0">
                <a:latin typeface="Times New Roman"/>
                <a:ea typeface="华文细黑"/>
                <a:cs typeface="Times New Roman"/>
              </a:rPr>
              <a:t>大</a:t>
            </a:r>
            <a:endParaRPr lang="en-US" altLang="zh-CN" sz="2800" kern="100" dirty="0" smtClean="0">
              <a:latin typeface="Times New Roman"/>
              <a:ea typeface="华文细黑"/>
              <a:cs typeface="Times New Roman"/>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②③</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zh-CN" altLang="zh-CN" sz="2800" kern="100" dirty="0">
                <a:latin typeface="Times New Roman"/>
                <a:ea typeface="华文细黑"/>
                <a:cs typeface="Times New Roman"/>
              </a:rPr>
              <a:t>．</a:t>
            </a:r>
            <a:r>
              <a:rPr lang="en-US" altLang="zh-CN" sz="2800" kern="100" dirty="0" smtClean="0">
                <a:latin typeface="宋体"/>
                <a:ea typeface="华文细黑"/>
                <a:cs typeface="Times New Roman"/>
              </a:rPr>
              <a:t>②④</a:t>
            </a:r>
          </a:p>
          <a:p>
            <a:pPr lvl="0">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增大固体的量，恒容时充入惰性气体对化学反应速率无影响</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811431468"/>
              </p:ext>
            </p:extLst>
          </p:nvPr>
        </p:nvGraphicFramePr>
        <p:xfrm>
          <a:off x="3934966" y="909514"/>
          <a:ext cx="2301875" cy="1027113"/>
        </p:xfrm>
        <a:graphic>
          <a:graphicData uri="http://schemas.openxmlformats.org/presentationml/2006/ole">
            <mc:AlternateContent xmlns:mc="http://schemas.openxmlformats.org/markup-compatibility/2006">
              <mc:Choice xmlns:v="urn:schemas-microsoft-com:vml" Requires="v">
                <p:oleObj spid="_x0000_s178204" name="Document" r:id="rId4" imgW="2301494" imgH="1027364" progId="Word.Document.8">
                  <p:embed/>
                </p:oleObj>
              </mc:Choice>
              <mc:Fallback>
                <p:oleObj name="Document" r:id="rId4" imgW="2301494" imgH="1027364" progId="Word.Document.8">
                  <p:embed/>
                  <p:pic>
                    <p:nvPicPr>
                      <p:cNvPr id="0" name=""/>
                      <p:cNvPicPr/>
                      <p:nvPr/>
                    </p:nvPicPr>
                    <p:blipFill>
                      <a:blip r:embed="rId5"/>
                      <a:stretch>
                        <a:fillRect/>
                      </a:stretch>
                    </p:blipFill>
                    <p:spPr>
                      <a:xfrm>
                        <a:off x="3934966" y="909514"/>
                        <a:ext cx="2301875" cy="1027113"/>
                      </a:xfrm>
                      <a:prstGeom prst="rect">
                        <a:avLst/>
                      </a:prstGeom>
                    </p:spPr>
                  </p:pic>
                </p:oleObj>
              </mc:Fallback>
            </mc:AlternateContent>
          </a:graphicData>
        </a:graphic>
      </p:graphicFrame>
      <p:sp>
        <p:nvSpPr>
          <p:cNvPr id="5" name="矩形 4"/>
          <p:cNvSpPr/>
          <p:nvPr/>
        </p:nvSpPr>
        <p:spPr>
          <a:xfrm>
            <a:off x="7878540" y="1544886"/>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C</a:t>
            </a:r>
            <a:endParaRPr lang="zh-CN" altLang="en-US" dirty="0">
              <a:solidFill>
                <a:schemeClr val="accent6">
                  <a:lumMod val="75000"/>
                </a:schemeClr>
              </a:solidFill>
            </a:endParaRPr>
          </a:p>
        </p:txBody>
      </p:sp>
      <p:sp>
        <p:nvSpPr>
          <p:cNvPr id="6" name="Rectangle 21">
            <a:hlinkClick r:id="rId6" action="ppaction://hlinksldjump"/>
          </p:cNvPr>
          <p:cNvSpPr>
            <a:spLocks noChangeArrowheads="1"/>
          </p:cNvSpPr>
          <p:nvPr/>
        </p:nvSpPr>
        <p:spPr bwMode="auto">
          <a:xfrm>
            <a:off x="94540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9562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4342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9" action="ppaction://hlinksldjump"/>
          </p:cNvPr>
          <p:cNvSpPr>
            <a:spLocks noChangeArrowheads="1"/>
          </p:cNvSpPr>
          <p:nvPr/>
        </p:nvSpPr>
        <p:spPr bwMode="auto">
          <a:xfrm>
            <a:off x="108881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10" action="ppaction://hlinksldjump"/>
          </p:cNvPr>
          <p:cNvSpPr>
            <a:spLocks noChangeArrowheads="1"/>
          </p:cNvSpPr>
          <p:nvPr/>
        </p:nvSpPr>
        <p:spPr bwMode="auto">
          <a:xfrm>
            <a:off x="113657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blinds(horizontal)">
                                      <p:cBhvr>
                                        <p:cTn id="7" dur="500"/>
                                        <p:tgtEl>
                                          <p:spTgt spid="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xEl>
                                              <p:pRg st="4" end="4"/>
                                            </p:txEl>
                                          </p:spTgt>
                                        </p:tgtEl>
                                      </p:cBhvr>
                                    </p:animEffect>
                                    <p:set>
                                      <p:cBhvr>
                                        <p:cTn id="17" dur="1" fill="hold">
                                          <p:stCondLst>
                                            <p:cond delay="499"/>
                                          </p:stCondLst>
                                        </p:cTn>
                                        <p:tgtEl>
                                          <p:spTgt spid="9">
                                            <p:txEl>
                                              <p:pRg st="4" end="4"/>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6784" y="448756"/>
            <a:ext cx="11615778" cy="553974"/>
          </a:xfrm>
          <a:prstGeom prst="rect">
            <a:avLst/>
          </a:prstGeom>
        </p:spPr>
        <p:txBody>
          <a:bodyPr wrap="square" lIns="121898" tIns="60948" rIns="121898" bIns="60948">
            <a:spAutoFit/>
          </a:bodyPr>
          <a:lstStyle/>
          <a:p>
            <a:pPr algn="just">
              <a:spcAft>
                <a:spcPts val="0"/>
              </a:spcAft>
              <a:tabLst>
                <a:tab pos="1890395" algn="l"/>
              </a:tabLst>
            </a:pPr>
            <a:r>
              <a:rPr lang="zh-CN" altLang="en-US" sz="2800" b="1" kern="100" dirty="0">
                <a:solidFill>
                  <a:srgbClr val="0000FF"/>
                </a:solidFill>
                <a:latin typeface="Times New Roman"/>
                <a:cs typeface="Times New Roman"/>
              </a:rPr>
              <a:t>题组二　温度、浓度、固体表面积等因素对化学反应速率的</a:t>
            </a:r>
            <a:r>
              <a:rPr lang="zh-CN" altLang="en-US" sz="2800" b="1" kern="100" dirty="0" smtClean="0">
                <a:solidFill>
                  <a:srgbClr val="0000FF"/>
                </a:solidFill>
                <a:latin typeface="Times New Roman"/>
                <a:cs typeface="Times New Roman"/>
              </a:rPr>
              <a:t>影响</a:t>
            </a:r>
            <a:endParaRPr lang="en-US" altLang="zh-CN" sz="2800" b="1" kern="100" dirty="0" smtClean="0">
              <a:solidFill>
                <a:srgbClr val="0000FF"/>
              </a:solidFill>
              <a:latin typeface="Times New Roman"/>
              <a:cs typeface="Times New Roman"/>
            </a:endParaRPr>
          </a:p>
        </p:txBody>
      </p:sp>
      <p:sp>
        <p:nvSpPr>
          <p:cNvPr id="5" name="矩形 4"/>
          <p:cNvSpPr/>
          <p:nvPr/>
        </p:nvSpPr>
        <p:spPr>
          <a:xfrm>
            <a:off x="466557" y="799406"/>
            <a:ext cx="10793813" cy="2015561"/>
          </a:xfrm>
          <a:prstGeom prst="rect">
            <a:avLst/>
          </a:prstGeom>
        </p:spPr>
        <p:txBody>
          <a:bodyPr>
            <a:spAutoFit/>
          </a:bodyPr>
          <a:lstStyle/>
          <a:p>
            <a:pPr>
              <a:lnSpc>
                <a:spcPct val="150000"/>
              </a:lnSpc>
            </a:pPr>
            <a:r>
              <a:rPr lang="en-US" altLang="zh-CN" sz="2800" kern="100" dirty="0">
                <a:latin typeface="Times New Roman"/>
                <a:ea typeface="华文细黑"/>
              </a:rPr>
              <a:t>3</a:t>
            </a:r>
            <a:r>
              <a:rPr lang="zh-CN" altLang="zh-CN" sz="2800" kern="100" dirty="0">
                <a:latin typeface="Times New Roman"/>
                <a:ea typeface="华文细黑"/>
                <a:cs typeface="Times New Roman"/>
              </a:rPr>
              <a:t>．等质量的铁与过量的盐酸在不同的实验条件下进行反应，测得在不同时间</a:t>
            </a:r>
            <a:r>
              <a:rPr lang="en-US" altLang="zh-CN" sz="2800" kern="100" dirty="0">
                <a:latin typeface="Times New Roman"/>
                <a:ea typeface="华文细黑"/>
              </a:rPr>
              <a:t>(</a:t>
            </a:r>
            <a:r>
              <a:rPr lang="en-US" altLang="zh-CN" sz="2800" i="1" kern="100" dirty="0">
                <a:latin typeface="Times New Roman"/>
                <a:ea typeface="华文细黑"/>
              </a:rPr>
              <a:t>t</a:t>
            </a:r>
            <a:r>
              <a:rPr lang="en-US" altLang="zh-CN" sz="2800" kern="100" dirty="0">
                <a:latin typeface="Times New Roman"/>
                <a:ea typeface="华文细黑"/>
              </a:rPr>
              <a:t>)</a:t>
            </a:r>
            <a:r>
              <a:rPr lang="zh-CN" altLang="zh-CN" sz="2800" kern="100" dirty="0">
                <a:latin typeface="Times New Roman"/>
                <a:ea typeface="华文细黑"/>
                <a:cs typeface="Times New Roman"/>
              </a:rPr>
              <a:t>内产生气体体积</a:t>
            </a:r>
            <a:r>
              <a:rPr lang="en-US" altLang="zh-CN" sz="2800" kern="100" dirty="0">
                <a:latin typeface="Times New Roman"/>
                <a:ea typeface="华文细黑"/>
              </a:rPr>
              <a:t>(</a:t>
            </a:r>
            <a:r>
              <a:rPr lang="en-US" altLang="zh-CN" sz="2800" i="1" kern="100" dirty="0">
                <a:latin typeface="Times New Roman"/>
                <a:ea typeface="华文细黑"/>
              </a:rPr>
              <a:t>V</a:t>
            </a:r>
            <a:r>
              <a:rPr lang="en-US" altLang="zh-CN" sz="2800" kern="100" dirty="0">
                <a:latin typeface="Times New Roman"/>
                <a:ea typeface="华文细黑"/>
              </a:rPr>
              <a:t>)</a:t>
            </a:r>
            <a:r>
              <a:rPr lang="zh-CN" altLang="zh-CN" sz="2800" kern="100" dirty="0">
                <a:latin typeface="Times New Roman"/>
                <a:ea typeface="华文细黑"/>
                <a:cs typeface="Times New Roman"/>
              </a:rPr>
              <a:t>的数据如图所示，根据图示分析实验条件，下列说法中一定不正确的是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graphicFrame>
        <p:nvGraphicFramePr>
          <p:cNvPr id="7" name="表格 6"/>
          <p:cNvGraphicFramePr>
            <a:graphicFrameLocks noGrp="1"/>
          </p:cNvGraphicFramePr>
          <p:nvPr>
            <p:extLst>
              <p:ext uri="{D42A27DB-BD31-4B8C-83A1-F6EECF244321}">
                <p14:modId xmlns:p14="http://schemas.microsoft.com/office/powerpoint/2010/main" val="216375173"/>
              </p:ext>
            </p:extLst>
          </p:nvPr>
        </p:nvGraphicFramePr>
        <p:xfrm>
          <a:off x="622598" y="2776102"/>
          <a:ext cx="7960331" cy="3733074"/>
        </p:xfrm>
        <a:graphic>
          <a:graphicData uri="http://schemas.openxmlformats.org/drawingml/2006/table">
            <a:tbl>
              <a:tblPr/>
              <a:tblGrid>
                <a:gridCol w="1011140"/>
                <a:gridCol w="1555200"/>
                <a:gridCol w="2330204"/>
                <a:gridCol w="1482639"/>
                <a:gridCol w="1581148"/>
              </a:tblGrid>
              <a:tr h="903756">
                <a:tc>
                  <a:txBody>
                    <a:bodyPr/>
                    <a:lstStyle/>
                    <a:p>
                      <a:pPr algn="ctr">
                        <a:lnSpc>
                          <a:spcPct val="150000"/>
                        </a:lnSpc>
                        <a:spcAft>
                          <a:spcPts val="0"/>
                        </a:spcAft>
                        <a:tabLst>
                          <a:tab pos="2430780" algn="l"/>
                        </a:tabLst>
                      </a:pPr>
                      <a:r>
                        <a:rPr lang="zh-CN" sz="2600" kern="100" dirty="0">
                          <a:effectLst/>
                          <a:latin typeface="Times New Roman"/>
                          <a:ea typeface="华文细黑"/>
                          <a:cs typeface="Times New Roman"/>
                        </a:rPr>
                        <a:t>组别</a:t>
                      </a:r>
                      <a:endParaRPr lang="zh-CN" sz="26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kern="100">
                          <a:effectLst/>
                          <a:latin typeface="Times New Roman"/>
                          <a:ea typeface="华文细黑"/>
                          <a:cs typeface="Times New Roman"/>
                        </a:rPr>
                        <a:t>对应曲线</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i="1" kern="100" dirty="0">
                          <a:effectLst/>
                          <a:latin typeface="Times New Roman"/>
                          <a:ea typeface="华文细黑"/>
                          <a:cs typeface="Courier New"/>
                        </a:rPr>
                        <a:t>c</a:t>
                      </a:r>
                      <a:r>
                        <a:rPr lang="en-US" sz="2600" kern="100" dirty="0">
                          <a:effectLst/>
                          <a:latin typeface="Times New Roman"/>
                          <a:ea typeface="华文细黑"/>
                          <a:cs typeface="Courier New"/>
                        </a:rPr>
                        <a:t>(</a:t>
                      </a:r>
                      <a:r>
                        <a:rPr lang="en-US" sz="2600" kern="100" dirty="0" err="1">
                          <a:effectLst/>
                          <a:latin typeface="Times New Roman"/>
                          <a:ea typeface="华文细黑"/>
                          <a:cs typeface="Courier New"/>
                        </a:rPr>
                        <a:t>HCl</a:t>
                      </a:r>
                      <a:r>
                        <a:rPr lang="en-US" sz="2600" kern="100" dirty="0">
                          <a:effectLst/>
                          <a:latin typeface="Times New Roman"/>
                          <a:ea typeface="华文细黑"/>
                          <a:cs typeface="Courier New"/>
                        </a:rPr>
                        <a:t>)/</a:t>
                      </a:r>
                      <a:r>
                        <a:rPr lang="en-US" sz="2600" kern="100" dirty="0" err="1">
                          <a:effectLst/>
                          <a:latin typeface="Times New Roman"/>
                          <a:ea typeface="华文细黑"/>
                          <a:cs typeface="Courier New"/>
                        </a:rPr>
                        <a:t>mol·L</a:t>
                      </a:r>
                      <a:r>
                        <a:rPr lang="zh-CN" sz="2600" kern="100" baseline="30000" dirty="0">
                          <a:effectLst/>
                          <a:latin typeface="Times New Roman"/>
                          <a:ea typeface="华文细黑"/>
                          <a:cs typeface="Times New Roman"/>
                        </a:rPr>
                        <a:t>－</a:t>
                      </a:r>
                      <a:r>
                        <a:rPr lang="en-US" sz="2600" kern="100" baseline="30000" dirty="0">
                          <a:effectLst/>
                          <a:latin typeface="Times New Roman"/>
                          <a:ea typeface="华文细黑"/>
                          <a:cs typeface="Courier New"/>
                        </a:rPr>
                        <a:t>1</a:t>
                      </a:r>
                      <a:endParaRPr lang="zh-CN" sz="26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kern="100" dirty="0">
                          <a:effectLst/>
                          <a:latin typeface="Times New Roman"/>
                          <a:ea typeface="华文细黑"/>
                          <a:cs typeface="Times New Roman"/>
                        </a:rPr>
                        <a:t>反应温度</a:t>
                      </a:r>
                      <a:r>
                        <a:rPr lang="en-US" sz="2600" kern="100" dirty="0">
                          <a:effectLst/>
                          <a:latin typeface="Times New Roman"/>
                          <a:ea typeface="华文细黑"/>
                          <a:cs typeface="Courier New"/>
                        </a:rPr>
                        <a:t>/</a:t>
                      </a:r>
                      <a:r>
                        <a:rPr lang="en-US" sz="2600" kern="100" dirty="0">
                          <a:effectLst/>
                          <a:latin typeface="宋体"/>
                          <a:ea typeface="华文细黑"/>
                          <a:cs typeface="Times New Roman"/>
                        </a:rPr>
                        <a:t>℃</a:t>
                      </a:r>
                      <a:endParaRPr lang="zh-CN" sz="26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kern="100">
                          <a:effectLst/>
                          <a:latin typeface="Times New Roman"/>
                          <a:ea typeface="华文细黑"/>
                          <a:cs typeface="Times New Roman"/>
                        </a:rPr>
                        <a:t>铁的状态</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7817">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1</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a</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 </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30</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kern="100">
                          <a:effectLst/>
                          <a:latin typeface="Times New Roman"/>
                          <a:ea typeface="华文细黑"/>
                          <a:cs typeface="Times New Roman"/>
                        </a:rPr>
                        <a:t>粉末状</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7817">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2</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b</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 </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30</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kern="100">
                          <a:effectLst/>
                          <a:latin typeface="Times New Roman"/>
                          <a:ea typeface="华文细黑"/>
                          <a:cs typeface="Times New Roman"/>
                        </a:rPr>
                        <a:t>粉末状</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878">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3</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c</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2.5</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 </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kern="100">
                          <a:effectLst/>
                          <a:latin typeface="Times New Roman"/>
                          <a:ea typeface="华文细黑"/>
                          <a:cs typeface="Times New Roman"/>
                        </a:rPr>
                        <a:t>块状</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1878">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4</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d</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2.5</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30</a:t>
                      </a:r>
                      <a:endParaRPr lang="zh-CN" sz="26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kern="100" dirty="0">
                          <a:effectLst/>
                          <a:latin typeface="Times New Roman"/>
                          <a:ea typeface="华文细黑"/>
                          <a:cs typeface="Times New Roman"/>
                        </a:rPr>
                        <a:t>块状</a:t>
                      </a:r>
                      <a:endParaRPr lang="zh-CN" sz="26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15041" name="Picture 1" descr="4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2720" y="3080756"/>
            <a:ext cx="2981118" cy="252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94540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4" action="ppaction://hlinksldjump"/>
          </p:cNvPr>
          <p:cNvSpPr>
            <a:spLocks noChangeArrowheads="1"/>
          </p:cNvSpPr>
          <p:nvPr/>
        </p:nvSpPr>
        <p:spPr bwMode="auto">
          <a:xfrm>
            <a:off x="99562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5" action="ppaction://hlinksldjump"/>
          </p:cNvPr>
          <p:cNvSpPr>
            <a:spLocks noChangeArrowheads="1"/>
          </p:cNvSpPr>
          <p:nvPr/>
        </p:nvSpPr>
        <p:spPr bwMode="auto">
          <a:xfrm>
            <a:off x="104342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6" action="ppaction://hlinksldjump"/>
          </p:cNvPr>
          <p:cNvSpPr>
            <a:spLocks noChangeArrowheads="1"/>
          </p:cNvSpPr>
          <p:nvPr/>
        </p:nvSpPr>
        <p:spPr bwMode="auto">
          <a:xfrm>
            <a:off x="108881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7" action="ppaction://hlinksldjump"/>
          </p:cNvPr>
          <p:cNvSpPr>
            <a:spLocks noChangeArrowheads="1"/>
          </p:cNvSpPr>
          <p:nvPr/>
        </p:nvSpPr>
        <p:spPr bwMode="auto">
          <a:xfrm>
            <a:off x="113657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0630" y="1485578"/>
            <a:ext cx="10109888" cy="2595839"/>
          </a:xfrm>
          <a:prstGeom prst="rect">
            <a:avLst/>
          </a:prstGeom>
        </p:spPr>
        <p:txBody>
          <a:bodyPr>
            <a:spAutoFit/>
          </a:bodyPr>
          <a:lstStyle/>
          <a:p>
            <a:pPr algn="just">
              <a:lnSpc>
                <a:spcPct val="150000"/>
              </a:lnSpc>
              <a:spcAft>
                <a:spcPts val="0"/>
              </a:spcAft>
              <a:tabLst>
                <a:tab pos="234061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．第</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组实验的反应速率最慢</a:t>
            </a:r>
            <a:endParaRPr lang="zh-CN" altLang="zh-CN" sz="1050" kern="100" dirty="0">
              <a:latin typeface="宋体"/>
              <a:cs typeface="Courier New"/>
            </a:endParaRPr>
          </a:p>
          <a:p>
            <a:pPr algn="just">
              <a:lnSpc>
                <a:spcPct val="150000"/>
              </a:lnSpc>
              <a:spcAft>
                <a:spcPts val="0"/>
              </a:spcAft>
              <a:tabLst>
                <a:tab pos="2340610"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．第</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组实验中盐酸的浓度大于</a:t>
            </a:r>
            <a:r>
              <a:rPr lang="en-US" altLang="zh-CN" sz="2800" kern="100" dirty="0">
                <a:latin typeface="Times New Roman"/>
                <a:ea typeface="华文细黑"/>
                <a:cs typeface="Courier New"/>
              </a:rPr>
              <a:t>2.5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234061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．第</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组实验中盐酸的浓度等于</a:t>
            </a:r>
            <a:r>
              <a:rPr lang="en-US" altLang="zh-CN" sz="2800" kern="100" dirty="0">
                <a:latin typeface="Times New Roman"/>
                <a:ea typeface="华文细黑"/>
                <a:cs typeface="Courier New"/>
              </a:rPr>
              <a:t>2.5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．第</a:t>
            </a:r>
            <a:r>
              <a:rPr lang="en-US" altLang="zh-CN" sz="2800" kern="100" dirty="0">
                <a:latin typeface="Times New Roman"/>
                <a:ea typeface="华文细黑"/>
              </a:rPr>
              <a:t>3</a:t>
            </a:r>
            <a:r>
              <a:rPr lang="zh-CN" altLang="zh-CN" sz="2800" kern="100" dirty="0">
                <a:latin typeface="Times New Roman"/>
                <a:ea typeface="华文细黑"/>
                <a:cs typeface="Times New Roman"/>
              </a:rPr>
              <a:t>组实验的反应温度低于</a:t>
            </a:r>
            <a:r>
              <a:rPr lang="en-US" altLang="zh-CN" sz="2800" kern="100" dirty="0">
                <a:latin typeface="Times New Roman"/>
                <a:ea typeface="华文细黑"/>
              </a:rPr>
              <a:t>30 </a:t>
            </a:r>
            <a:r>
              <a:rPr lang="en-US" altLang="zh-CN" sz="2800" kern="100" dirty="0">
                <a:latin typeface="宋体"/>
                <a:ea typeface="华文细黑"/>
                <a:cs typeface="Times New Roman"/>
              </a:rPr>
              <a:t>℃</a:t>
            </a:r>
            <a:endParaRPr lang="zh-CN" altLang="zh-CN" sz="2800" kern="100" dirty="0">
              <a:solidFill>
                <a:schemeClr val="accent6">
                  <a:lumMod val="75000"/>
                </a:schemeClr>
              </a:solidFill>
              <a:latin typeface="宋体"/>
              <a:cs typeface="Courier New"/>
            </a:endParaRPr>
          </a:p>
        </p:txBody>
      </p:sp>
      <p:sp>
        <p:nvSpPr>
          <p:cNvPr id="3" name="Rectangle 21">
            <a:hlinkClick r:id="rId2" action="ppaction://hlinksldjump"/>
          </p:cNvPr>
          <p:cNvSpPr>
            <a:spLocks noChangeArrowheads="1"/>
          </p:cNvSpPr>
          <p:nvPr/>
        </p:nvSpPr>
        <p:spPr bwMode="auto">
          <a:xfrm>
            <a:off x="94540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562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4342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8881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3657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2000715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452969" y="710480"/>
            <a:ext cx="11232086" cy="5959674"/>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由图像可知，</a:t>
            </a:r>
            <a:r>
              <a:rPr lang="en-US" altLang="zh-CN" sz="2800" kern="1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4</a:t>
            </a:r>
            <a:r>
              <a:rPr lang="zh-CN" altLang="zh-CN" sz="2800" kern="100" dirty="0">
                <a:latin typeface="Times New Roman"/>
                <a:ea typeface="华文细黑"/>
                <a:cs typeface="Times New Roman"/>
              </a:rPr>
              <a:t>组实验产生的氢气一样多，只是反应速率有快慢之分。第</a:t>
            </a:r>
            <a:r>
              <a:rPr lang="en-US" altLang="zh-CN" sz="2800" kern="100" dirty="0">
                <a:latin typeface="Times New Roman"/>
                <a:ea typeface="华文细黑"/>
              </a:rPr>
              <a:t>4</a:t>
            </a:r>
            <a:r>
              <a:rPr lang="zh-CN" altLang="zh-CN" sz="2800" kern="100" dirty="0">
                <a:latin typeface="Times New Roman"/>
                <a:ea typeface="华文细黑"/>
                <a:cs typeface="Times New Roman"/>
              </a:rPr>
              <a:t>组实验，反应所用时间最长，故反应速率最慢，</a:t>
            </a:r>
            <a:r>
              <a:rPr lang="en-US" altLang="zh-CN" sz="2800" kern="100" dirty="0">
                <a:latin typeface="Times New Roman"/>
                <a:ea typeface="华文细黑"/>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第</a:t>
            </a:r>
            <a:r>
              <a:rPr lang="en-US" altLang="zh-CN" sz="2800" kern="100" dirty="0">
                <a:latin typeface="Times New Roman"/>
                <a:ea typeface="华文细黑"/>
              </a:rPr>
              <a:t>1</a:t>
            </a:r>
            <a:r>
              <a:rPr lang="zh-CN" altLang="zh-CN" sz="2800" kern="100" dirty="0">
                <a:latin typeface="Times New Roman"/>
                <a:ea typeface="华文细黑"/>
                <a:cs typeface="Times New Roman"/>
              </a:rPr>
              <a:t>组实验，反应所用时间最短，故反应速率最快，根据控制变量法原则知盐酸浓度应大于</a:t>
            </a:r>
            <a:r>
              <a:rPr lang="en-US" altLang="zh-CN" sz="2800" kern="100" dirty="0">
                <a:latin typeface="Times New Roman"/>
                <a:ea typeface="华文细黑"/>
              </a:rPr>
              <a:t>2.5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第</a:t>
            </a:r>
            <a:r>
              <a:rPr lang="en-US" altLang="zh-CN" sz="2800" kern="100" dirty="0">
                <a:latin typeface="Times New Roman"/>
                <a:ea typeface="华文细黑"/>
              </a:rPr>
              <a:t>2</a:t>
            </a:r>
            <a:r>
              <a:rPr lang="zh-CN" altLang="zh-CN" sz="2800" kern="100" dirty="0">
                <a:latin typeface="Times New Roman"/>
                <a:ea typeface="华文细黑"/>
                <a:cs typeface="Times New Roman"/>
              </a:rPr>
              <a:t>组实验，铁是粉末状，与</a:t>
            </a:r>
            <a:r>
              <a:rPr lang="en-US" altLang="zh-CN" sz="2800" kern="1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4</a:t>
            </a:r>
            <a:r>
              <a:rPr lang="zh-CN" altLang="zh-CN" sz="2800" kern="100" dirty="0">
                <a:latin typeface="Times New Roman"/>
                <a:ea typeface="华文细黑"/>
                <a:cs typeface="Times New Roman"/>
              </a:rPr>
              <a:t>组块状铁相区别，根据控制变量法原则知盐酸的浓度应等于</a:t>
            </a:r>
            <a:r>
              <a:rPr lang="en-US" altLang="zh-CN" sz="2800" kern="100" dirty="0">
                <a:latin typeface="Times New Roman"/>
                <a:ea typeface="华文细黑"/>
              </a:rPr>
              <a:t>2.5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由</a:t>
            </a:r>
            <a:r>
              <a:rPr lang="en-US" altLang="zh-CN" sz="2800" kern="1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4</a:t>
            </a:r>
            <a:r>
              <a:rPr lang="zh-CN" altLang="zh-CN" sz="2800" kern="100" dirty="0">
                <a:latin typeface="Times New Roman"/>
                <a:ea typeface="华文细黑"/>
                <a:cs typeface="Times New Roman"/>
              </a:rPr>
              <a:t>组实验并结合图像知第</a:t>
            </a:r>
            <a:r>
              <a:rPr lang="en-US" altLang="zh-CN" sz="2800" kern="100" dirty="0">
                <a:latin typeface="Times New Roman"/>
                <a:ea typeface="华文细黑"/>
              </a:rPr>
              <a:t>3</a:t>
            </a:r>
            <a:r>
              <a:rPr lang="zh-CN" altLang="zh-CN" sz="2800" kern="100" dirty="0">
                <a:latin typeface="Times New Roman"/>
                <a:ea typeface="华文细黑"/>
                <a:cs typeface="Times New Roman"/>
              </a:rPr>
              <a:t>组实验中反应温度应高于</a:t>
            </a:r>
            <a:r>
              <a:rPr lang="en-US" altLang="zh-CN" sz="2800" kern="100" dirty="0">
                <a:latin typeface="Times New Roman"/>
                <a:ea typeface="华文细黑"/>
              </a:rPr>
              <a:t>30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340610" algn="l"/>
              </a:tabLst>
            </a:pPr>
            <a:r>
              <a:rPr lang="zh-CN" altLang="zh-CN" sz="2800" b="1" kern="100" dirty="0">
                <a:solidFill>
                  <a:srgbClr val="0000FF"/>
                </a:solidFill>
                <a:latin typeface="Times New Roman"/>
                <a:cs typeface="Times New Roman"/>
              </a:rPr>
              <a:t>答案</a:t>
            </a:r>
            <a:r>
              <a:rPr lang="zh-CN" altLang="zh-CN" sz="2800" kern="100" dirty="0">
                <a:solidFill>
                  <a:prstClr val="black"/>
                </a:solidFill>
                <a:latin typeface="Times New Roman"/>
                <a:ea typeface="华文细黑"/>
                <a:cs typeface="Times New Roman"/>
              </a:rPr>
              <a:t>　</a:t>
            </a:r>
            <a:r>
              <a:rPr lang="en-US" altLang="zh-CN" sz="2800" b="1" kern="100" dirty="0" smtClean="0">
                <a:solidFill>
                  <a:schemeClr val="accent6">
                    <a:lumMod val="75000"/>
                  </a:schemeClr>
                </a:solidFill>
                <a:latin typeface="Times New Roman"/>
                <a:ea typeface="华文细黑"/>
                <a:cs typeface="Courier New"/>
              </a:rPr>
              <a:t>D</a:t>
            </a:r>
            <a:endParaRPr lang="zh-CN" altLang="zh-CN" sz="1050" b="1" kern="100" dirty="0">
              <a:solidFill>
                <a:schemeClr val="accent6">
                  <a:lumMod val="75000"/>
                </a:schemeClr>
              </a:solidFill>
              <a:latin typeface="宋体"/>
              <a:cs typeface="Courier New"/>
            </a:endParaRPr>
          </a:p>
        </p:txBody>
      </p:sp>
      <p:sp>
        <p:nvSpPr>
          <p:cNvPr id="3" name="Rectangle 21">
            <a:hlinkClick r:id="rId2" action="ppaction://hlinksldjump"/>
          </p:cNvPr>
          <p:cNvSpPr>
            <a:spLocks noChangeArrowheads="1"/>
          </p:cNvSpPr>
          <p:nvPr/>
        </p:nvSpPr>
        <p:spPr bwMode="auto">
          <a:xfrm>
            <a:off x="94540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562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4342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8881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3657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97995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750"/>
                                        <p:tgtEl>
                                          <p:spTgt spid="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750"/>
                                        <p:tgtEl>
                                          <p:spTgt spid="2">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blinds(horizontal)">
                                      <p:cBhvr>
                                        <p:cTn id="19" dur="750"/>
                                        <p:tgtEl>
                                          <p:spTgt spid="2">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75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9484" y="847408"/>
            <a:ext cx="1161577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kern="100" dirty="0">
                <a:solidFill>
                  <a:srgbClr val="0000FF"/>
                </a:solidFill>
                <a:latin typeface="Times New Roman"/>
                <a:cs typeface="Times New Roman"/>
              </a:rPr>
              <a:t>题组三　金属与酸反应的定量分析</a:t>
            </a:r>
            <a:endParaRPr lang="en-US" altLang="zh-CN" sz="2800" b="1" kern="100" dirty="0" smtClean="0">
              <a:solidFill>
                <a:srgbClr val="0000FF"/>
              </a:solidFill>
              <a:latin typeface="Times New Roman"/>
              <a:cs typeface="Times New Roman"/>
            </a:endParaRPr>
          </a:p>
        </p:txBody>
      </p:sp>
      <p:sp>
        <p:nvSpPr>
          <p:cNvPr id="4" name="矩形 3"/>
          <p:cNvSpPr/>
          <p:nvPr/>
        </p:nvSpPr>
        <p:spPr>
          <a:xfrm>
            <a:off x="485969" y="1475700"/>
            <a:ext cx="10793813"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．一定量的锌粒与足量稀硫酸反应，向反应混合液中加入某些物质，下列判断正确的是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．加入少量水，产生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速率减小，</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体积不变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固体，产生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速率不变，</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体积不变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COONa</a:t>
            </a:r>
            <a:r>
              <a:rPr lang="zh-CN" altLang="zh-CN" sz="2800" kern="100" dirty="0">
                <a:latin typeface="Times New Roman"/>
                <a:ea typeface="华文细黑"/>
                <a:cs typeface="Times New Roman"/>
              </a:rPr>
              <a:t>固体，产生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速率减小，</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体积减小</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．滴加少量</a:t>
            </a:r>
            <a:r>
              <a:rPr lang="en-US" altLang="zh-CN" sz="2800" kern="100" dirty="0">
                <a:latin typeface="Times New Roman"/>
                <a:ea typeface="华文细黑"/>
              </a:rPr>
              <a:t>CuSO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溶液，产生</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速率变大，</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体积</a:t>
            </a:r>
            <a:r>
              <a:rPr lang="zh-CN" altLang="zh-CN" sz="2800" kern="100" dirty="0" smtClean="0">
                <a:latin typeface="Times New Roman"/>
                <a:ea typeface="华文细黑"/>
                <a:cs typeface="Times New Roman"/>
              </a:rPr>
              <a:t>不变</a:t>
            </a:r>
            <a:endParaRPr lang="en-US" altLang="zh-CN" sz="2800" kern="100" dirty="0" smtClean="0">
              <a:latin typeface="Times New Roman"/>
              <a:ea typeface="华文细黑"/>
              <a:cs typeface="Times New Roman"/>
            </a:endParaRPr>
          </a:p>
        </p:txBody>
      </p:sp>
      <p:sp>
        <p:nvSpPr>
          <p:cNvPr id="5" name="Rectangle 21">
            <a:hlinkClick r:id="rId2" action="ppaction://hlinksldjump"/>
          </p:cNvPr>
          <p:cNvSpPr>
            <a:spLocks noChangeArrowheads="1"/>
          </p:cNvSpPr>
          <p:nvPr/>
        </p:nvSpPr>
        <p:spPr bwMode="auto">
          <a:xfrm>
            <a:off x="94540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9562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4342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8881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3657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55019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446937" y="569837"/>
            <a:ext cx="11120877" cy="6053709"/>
          </a:xfrm>
          <a:prstGeom prst="rect">
            <a:avLst/>
          </a:prstGeom>
        </p:spPr>
        <p:txBody>
          <a:bodyPr>
            <a:spAutoFit/>
          </a:bodyPr>
          <a:lstStyle/>
          <a:p>
            <a:pPr>
              <a:lnSpc>
                <a:spcPct val="140000"/>
              </a:lnSpc>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A</a:t>
            </a:r>
            <a:r>
              <a:rPr lang="zh-CN" altLang="zh-CN" sz="2800" kern="100" dirty="0">
                <a:latin typeface="Times New Roman"/>
                <a:ea typeface="华文细黑"/>
                <a:cs typeface="Times New Roman"/>
              </a:rPr>
              <a:t>项，加入少量水，减小了</a:t>
            </a:r>
            <a:r>
              <a:rPr lang="en-US" altLang="zh-CN" sz="2800" kern="100" dirty="0">
                <a:latin typeface="Times New Roman"/>
                <a:ea typeface="华文细黑"/>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的浓度，锌粒的物质的量不变，则</a:t>
            </a:r>
            <a:r>
              <a:rPr lang="en-US" altLang="zh-CN" sz="2800" i="1" kern="100" dirty="0">
                <a:latin typeface="Book Antiqua"/>
                <a:ea typeface="华文细黑"/>
                <a:cs typeface="Times New Roman"/>
              </a:rPr>
              <a:t>v</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a:latin typeface="Times New Roman"/>
                <a:ea typeface="华文细黑"/>
                <a:cs typeface="Times New Roman"/>
              </a:rPr>
              <a:t>减小，生成</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体积不变，故</a:t>
            </a:r>
            <a:r>
              <a:rPr lang="en-US" altLang="zh-CN" sz="2800" kern="100" dirty="0">
                <a:latin typeface="Times New Roman"/>
                <a:ea typeface="华文细黑"/>
              </a:rPr>
              <a:t>A</a:t>
            </a:r>
            <a:r>
              <a:rPr lang="zh-CN" altLang="zh-CN" sz="2800" kern="100" dirty="0">
                <a:latin typeface="Times New Roman"/>
                <a:ea typeface="华文细黑"/>
                <a:cs typeface="Times New Roman"/>
              </a:rPr>
              <a:t>正确；</a:t>
            </a:r>
            <a:endParaRPr lang="en-US" altLang="zh-CN" sz="2800" kern="100" dirty="0">
              <a:latin typeface="Times New Roman"/>
              <a:ea typeface="华文细黑"/>
              <a:cs typeface="Times New Roman"/>
            </a:endParaRPr>
          </a:p>
          <a:p>
            <a:pPr lvl="0">
              <a:lnSpc>
                <a:spcPct val="140000"/>
              </a:lnSpc>
            </a:pPr>
            <a:r>
              <a:rPr lang="en-US" altLang="zh-CN" sz="2800" kern="100" dirty="0" smtClean="0">
                <a:solidFill>
                  <a:prstClr val="black"/>
                </a:solidFill>
                <a:latin typeface="Times New Roman"/>
                <a:ea typeface="华文细黑"/>
              </a:rPr>
              <a:t>B</a:t>
            </a:r>
            <a:r>
              <a:rPr lang="zh-CN" altLang="zh-CN" sz="2800" kern="100" dirty="0">
                <a:solidFill>
                  <a:prstClr val="black"/>
                </a:solidFill>
                <a:latin typeface="Times New Roman"/>
                <a:ea typeface="华文细黑"/>
                <a:cs typeface="Times New Roman"/>
              </a:rPr>
              <a:t>项，加入</a:t>
            </a:r>
            <a:r>
              <a:rPr lang="en-US" altLang="zh-CN" sz="2800" kern="100" dirty="0">
                <a:solidFill>
                  <a:prstClr val="black"/>
                </a:solidFill>
                <a:latin typeface="Times New Roman"/>
                <a:ea typeface="华文细黑"/>
              </a:rPr>
              <a:t>NH</a:t>
            </a:r>
            <a:r>
              <a:rPr lang="en-US" altLang="zh-CN" sz="2800" kern="100" baseline="-25000" dirty="0">
                <a:solidFill>
                  <a:prstClr val="black"/>
                </a:solidFill>
                <a:latin typeface="Times New Roman"/>
                <a:ea typeface="华文细黑"/>
              </a:rPr>
              <a:t>4</a:t>
            </a:r>
            <a:r>
              <a:rPr lang="en-US" altLang="zh-CN" sz="2800" kern="100" dirty="0">
                <a:solidFill>
                  <a:prstClr val="black"/>
                </a:solidFill>
                <a:latin typeface="Times New Roman"/>
                <a:ea typeface="华文细黑"/>
              </a:rPr>
              <a:t>HSO</a:t>
            </a:r>
            <a:r>
              <a:rPr lang="en-US" altLang="zh-CN" sz="2800" kern="100" baseline="-25000" dirty="0">
                <a:solidFill>
                  <a:prstClr val="black"/>
                </a:solidFill>
                <a:latin typeface="Times New Roman"/>
                <a:ea typeface="华文细黑"/>
              </a:rPr>
              <a:t>4</a:t>
            </a:r>
            <a:r>
              <a:rPr lang="zh-CN" altLang="zh-CN" sz="2800" kern="100" dirty="0">
                <a:solidFill>
                  <a:prstClr val="black"/>
                </a:solidFill>
                <a:latin typeface="Times New Roman"/>
                <a:ea typeface="华文细黑"/>
                <a:cs typeface="Times New Roman"/>
              </a:rPr>
              <a:t>固体，增大了</a:t>
            </a:r>
            <a:r>
              <a:rPr lang="en-US" altLang="zh-CN" sz="2800" kern="100" dirty="0">
                <a:solidFill>
                  <a:prstClr val="black"/>
                </a:solidFill>
                <a:latin typeface="Times New Roman"/>
                <a:ea typeface="华文细黑"/>
              </a:rPr>
              <a:t>H</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的浓度，锌粒的物质的量不变，则反应速率加快，生成</a:t>
            </a:r>
            <a:r>
              <a:rPr lang="en-US" altLang="zh-CN" sz="2800" kern="100" dirty="0">
                <a:solidFill>
                  <a:prstClr val="black"/>
                </a:solidFill>
                <a:latin typeface="Times New Roman"/>
                <a:ea typeface="华文细黑"/>
              </a:rPr>
              <a:t>H</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体积不变，故</a:t>
            </a:r>
            <a:r>
              <a:rPr lang="en-US" altLang="zh-CN" sz="2800" kern="100" dirty="0">
                <a:solidFill>
                  <a:prstClr val="black"/>
                </a:solidFill>
                <a:latin typeface="Times New Roman"/>
                <a:ea typeface="华文细黑"/>
              </a:rPr>
              <a:t>B</a:t>
            </a:r>
            <a:r>
              <a:rPr lang="zh-CN" altLang="zh-CN" sz="2800" kern="100" dirty="0">
                <a:solidFill>
                  <a:prstClr val="black"/>
                </a:solidFill>
                <a:latin typeface="Times New Roman"/>
                <a:ea typeface="华文细黑"/>
                <a:cs typeface="Times New Roman"/>
              </a:rPr>
              <a:t>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nSpc>
                <a:spcPct val="140000"/>
              </a:lnSpc>
            </a:pPr>
            <a:r>
              <a:rPr lang="en-US" altLang="zh-CN" sz="2800" kern="100" dirty="0" smtClean="0">
                <a:solidFill>
                  <a:prstClr val="black"/>
                </a:solidFill>
                <a:latin typeface="Times New Roman"/>
                <a:ea typeface="华文细黑"/>
              </a:rPr>
              <a:t>C</a:t>
            </a:r>
            <a:r>
              <a:rPr lang="zh-CN" altLang="zh-CN" sz="2800" kern="100" dirty="0">
                <a:solidFill>
                  <a:prstClr val="black"/>
                </a:solidFill>
                <a:latin typeface="Times New Roman"/>
                <a:ea typeface="华文细黑"/>
                <a:cs typeface="Times New Roman"/>
              </a:rPr>
              <a:t>项，加入</a:t>
            </a:r>
            <a:r>
              <a:rPr lang="en-US" altLang="zh-CN" sz="2800" kern="100" dirty="0">
                <a:solidFill>
                  <a:prstClr val="black"/>
                </a:solidFill>
                <a:latin typeface="Times New Roman"/>
                <a:ea typeface="华文细黑"/>
              </a:rPr>
              <a:t>CH</a:t>
            </a:r>
            <a:r>
              <a:rPr lang="en-US" altLang="zh-CN" sz="2800" kern="100" baseline="-25000" dirty="0">
                <a:solidFill>
                  <a:prstClr val="black"/>
                </a:solidFill>
                <a:latin typeface="Times New Roman"/>
                <a:ea typeface="华文细黑"/>
              </a:rPr>
              <a:t>3</a:t>
            </a:r>
            <a:r>
              <a:rPr lang="en-US" altLang="zh-CN" sz="2800" kern="100" dirty="0">
                <a:solidFill>
                  <a:prstClr val="black"/>
                </a:solidFill>
                <a:latin typeface="Times New Roman"/>
                <a:ea typeface="华文细黑"/>
              </a:rPr>
              <a:t>COONa</a:t>
            </a:r>
            <a:r>
              <a:rPr lang="zh-CN" altLang="zh-CN" sz="2800" kern="100" dirty="0">
                <a:solidFill>
                  <a:prstClr val="black"/>
                </a:solidFill>
                <a:latin typeface="Times New Roman"/>
                <a:ea typeface="华文细黑"/>
                <a:cs typeface="Times New Roman"/>
              </a:rPr>
              <a:t>固体，生成弱酸醋酸，减小了</a:t>
            </a:r>
            <a:r>
              <a:rPr lang="en-US" altLang="zh-CN" sz="2800" kern="100" dirty="0">
                <a:solidFill>
                  <a:prstClr val="black"/>
                </a:solidFill>
                <a:latin typeface="Times New Roman"/>
                <a:ea typeface="华文细黑"/>
              </a:rPr>
              <a:t>H</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的浓度，锌粒的物质的量不变，则</a:t>
            </a:r>
            <a:r>
              <a:rPr lang="en-US" altLang="zh-CN" sz="2800" i="1" kern="100" dirty="0">
                <a:solidFill>
                  <a:prstClr val="black"/>
                </a:solidFill>
                <a:latin typeface="Book Antiqua"/>
                <a:ea typeface="华文细黑"/>
                <a:cs typeface="Times New Roman"/>
              </a:rPr>
              <a:t>v</a:t>
            </a:r>
            <a:r>
              <a:rPr lang="en-US" altLang="zh-CN" sz="2800" kern="100" dirty="0">
                <a:solidFill>
                  <a:prstClr val="black"/>
                </a:solidFill>
                <a:latin typeface="Times New Roman"/>
                <a:ea typeface="华文细黑"/>
              </a:rPr>
              <a:t>(H</a:t>
            </a:r>
            <a:r>
              <a:rPr lang="en-US" altLang="zh-CN" sz="2800" kern="100" baseline="-25000" dirty="0">
                <a:solidFill>
                  <a:prstClr val="black"/>
                </a:solidFill>
                <a:latin typeface="Times New Roman"/>
                <a:ea typeface="华文细黑"/>
              </a:rPr>
              <a:t>2</a:t>
            </a:r>
            <a:r>
              <a:rPr lang="en-US" altLang="zh-CN" sz="2800" kern="100" dirty="0">
                <a:solidFill>
                  <a:prstClr val="black"/>
                </a:solidFill>
                <a:latin typeface="Times New Roman"/>
                <a:ea typeface="华文细黑"/>
              </a:rPr>
              <a:t>)</a:t>
            </a:r>
            <a:r>
              <a:rPr lang="zh-CN" altLang="zh-CN" sz="2800" kern="100" dirty="0">
                <a:solidFill>
                  <a:prstClr val="black"/>
                </a:solidFill>
                <a:latin typeface="Times New Roman"/>
                <a:ea typeface="华文细黑"/>
                <a:cs typeface="Times New Roman"/>
              </a:rPr>
              <a:t>减小，生成</a:t>
            </a:r>
            <a:r>
              <a:rPr lang="en-US" altLang="zh-CN" sz="2800" kern="100" dirty="0">
                <a:solidFill>
                  <a:prstClr val="black"/>
                </a:solidFill>
                <a:latin typeface="Times New Roman"/>
                <a:ea typeface="华文细黑"/>
              </a:rPr>
              <a:t>H</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体积不变，故</a:t>
            </a:r>
            <a:r>
              <a:rPr lang="en-US" altLang="zh-CN" sz="2800" kern="100" dirty="0">
                <a:solidFill>
                  <a:prstClr val="black"/>
                </a:solidFill>
                <a:latin typeface="Times New Roman"/>
                <a:ea typeface="华文细黑"/>
              </a:rPr>
              <a:t>C</a:t>
            </a:r>
            <a:r>
              <a:rPr lang="zh-CN" altLang="zh-CN" sz="2800" kern="100" dirty="0">
                <a:solidFill>
                  <a:prstClr val="black"/>
                </a:solidFill>
                <a:latin typeface="Times New Roman"/>
                <a:ea typeface="华文细黑"/>
                <a:cs typeface="Times New Roman"/>
              </a:rPr>
              <a:t>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nSpc>
                <a:spcPct val="140000"/>
              </a:lnSpc>
            </a:pPr>
            <a:r>
              <a:rPr lang="en-US" altLang="zh-CN" sz="2800" kern="100" dirty="0" smtClean="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项，滴加少量</a:t>
            </a:r>
            <a:r>
              <a:rPr lang="en-US" altLang="zh-CN" sz="2800" kern="100" dirty="0">
                <a:solidFill>
                  <a:prstClr val="black"/>
                </a:solidFill>
                <a:latin typeface="Times New Roman"/>
                <a:ea typeface="华文细黑"/>
              </a:rPr>
              <a:t>CuSO</a:t>
            </a:r>
            <a:r>
              <a:rPr lang="en-US" altLang="zh-CN" sz="2800" kern="100" baseline="-25000" dirty="0">
                <a:solidFill>
                  <a:prstClr val="black"/>
                </a:solidFill>
                <a:latin typeface="Times New Roman"/>
                <a:ea typeface="华文细黑"/>
              </a:rPr>
              <a:t>4</a:t>
            </a:r>
            <a:r>
              <a:rPr lang="zh-CN" altLang="zh-CN" sz="2800" kern="100" dirty="0">
                <a:solidFill>
                  <a:prstClr val="black"/>
                </a:solidFill>
                <a:latin typeface="Times New Roman"/>
                <a:ea typeface="华文细黑"/>
                <a:cs typeface="Times New Roman"/>
              </a:rPr>
              <a:t>溶液，锌置换出铜，从而构成</a:t>
            </a:r>
            <a:r>
              <a:rPr lang="en-US" altLang="zh-CN" sz="2800" kern="100" dirty="0">
                <a:solidFill>
                  <a:prstClr val="black"/>
                </a:solidFill>
                <a:latin typeface="Times New Roman"/>
                <a:ea typeface="华文细黑"/>
              </a:rPr>
              <a:t>Cu—Zn</a:t>
            </a:r>
            <a:r>
              <a:rPr lang="zh-CN" altLang="zh-CN" sz="2800" kern="100" dirty="0">
                <a:solidFill>
                  <a:prstClr val="black"/>
                </a:solidFill>
                <a:latin typeface="Times New Roman"/>
                <a:ea typeface="华文细黑"/>
                <a:cs typeface="Times New Roman"/>
              </a:rPr>
              <a:t>原电池，反应速率加快，锌粒的物质的量减少，则</a:t>
            </a:r>
            <a:r>
              <a:rPr lang="en-US" altLang="zh-CN" sz="2800" i="1" kern="100" dirty="0">
                <a:solidFill>
                  <a:prstClr val="black"/>
                </a:solidFill>
                <a:latin typeface="Book Antiqua"/>
                <a:ea typeface="华文细黑"/>
                <a:cs typeface="Times New Roman"/>
              </a:rPr>
              <a:t>v</a:t>
            </a:r>
            <a:r>
              <a:rPr lang="en-US" altLang="zh-CN" sz="2800" kern="100" dirty="0">
                <a:solidFill>
                  <a:prstClr val="black"/>
                </a:solidFill>
                <a:latin typeface="Times New Roman"/>
                <a:ea typeface="华文细黑"/>
              </a:rPr>
              <a:t>(H</a:t>
            </a:r>
            <a:r>
              <a:rPr lang="en-US" altLang="zh-CN" sz="2800" kern="100" baseline="-25000" dirty="0">
                <a:solidFill>
                  <a:prstClr val="black"/>
                </a:solidFill>
                <a:latin typeface="Times New Roman"/>
                <a:ea typeface="华文细黑"/>
              </a:rPr>
              <a:t>2</a:t>
            </a:r>
            <a:r>
              <a:rPr lang="en-US" altLang="zh-CN" sz="2800" kern="100" dirty="0">
                <a:solidFill>
                  <a:prstClr val="black"/>
                </a:solidFill>
                <a:latin typeface="Times New Roman"/>
                <a:ea typeface="华文细黑"/>
              </a:rPr>
              <a:t>)</a:t>
            </a:r>
            <a:r>
              <a:rPr lang="zh-CN" altLang="zh-CN" sz="2800" kern="100" dirty="0">
                <a:solidFill>
                  <a:prstClr val="black"/>
                </a:solidFill>
                <a:latin typeface="Times New Roman"/>
                <a:ea typeface="华文细黑"/>
                <a:cs typeface="Times New Roman"/>
              </a:rPr>
              <a:t>增大，生成</a:t>
            </a:r>
            <a:r>
              <a:rPr lang="en-US" altLang="zh-CN" sz="2800" kern="100" dirty="0">
                <a:solidFill>
                  <a:prstClr val="black"/>
                </a:solidFill>
                <a:latin typeface="Times New Roman"/>
                <a:ea typeface="华文细黑"/>
              </a:rPr>
              <a:t>H</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的量减少，故</a:t>
            </a:r>
            <a:r>
              <a:rPr lang="en-US" altLang="zh-CN" sz="2800" kern="100" dirty="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错误，答案选</a:t>
            </a:r>
            <a:r>
              <a:rPr lang="en-US" altLang="zh-CN" sz="2800" kern="100" dirty="0">
                <a:solidFill>
                  <a:prstClr val="black"/>
                </a:solidFill>
                <a:latin typeface="Times New Roman"/>
                <a:ea typeface="华文细黑"/>
              </a:rPr>
              <a:t>A</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nSpc>
                <a:spcPct val="140000"/>
              </a:lnSpc>
            </a:pPr>
            <a:r>
              <a:rPr lang="zh-CN" altLang="zh-CN" sz="2800" b="1" kern="100" dirty="0">
                <a:solidFill>
                  <a:srgbClr val="0000FF"/>
                </a:solidFill>
                <a:latin typeface="Times New Roman"/>
                <a:cs typeface="Times New Roman"/>
              </a:rPr>
              <a:t>答案</a:t>
            </a:r>
            <a:r>
              <a:rPr lang="zh-CN" altLang="zh-CN" sz="2800" kern="100" dirty="0">
                <a:latin typeface="Times New Roman"/>
                <a:ea typeface="华文细黑"/>
                <a:cs typeface="Times New Roman"/>
              </a:rPr>
              <a:t>　</a:t>
            </a:r>
            <a:r>
              <a:rPr lang="en-US" altLang="zh-CN" sz="2800" b="1" kern="100" dirty="0">
                <a:solidFill>
                  <a:schemeClr val="accent6">
                    <a:lumMod val="75000"/>
                  </a:schemeClr>
                </a:solidFill>
                <a:latin typeface="Times New Roman"/>
                <a:ea typeface="华文细黑"/>
              </a:rPr>
              <a:t>A</a:t>
            </a:r>
            <a:endParaRPr lang="zh-CN" altLang="en-US" sz="2800" b="1" dirty="0">
              <a:solidFill>
                <a:schemeClr val="accent6">
                  <a:lumMod val="75000"/>
                </a:schemeClr>
              </a:solidFill>
            </a:endParaRPr>
          </a:p>
        </p:txBody>
      </p:sp>
      <p:sp>
        <p:nvSpPr>
          <p:cNvPr id="3" name="Rectangle 21">
            <a:hlinkClick r:id="rId2" action="ppaction://hlinksldjump"/>
          </p:cNvPr>
          <p:cNvSpPr>
            <a:spLocks noChangeArrowheads="1"/>
          </p:cNvSpPr>
          <p:nvPr/>
        </p:nvSpPr>
        <p:spPr bwMode="auto">
          <a:xfrm>
            <a:off x="94540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9562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4342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8881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3657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60816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94408" y="837506"/>
            <a:ext cx="11388152" cy="1323415"/>
          </a:xfrm>
          <a:prstGeom prst="rect">
            <a:avLst/>
          </a:prstGeom>
        </p:spPr>
        <p:txBody>
          <a:bodyPr wrap="square" lIns="121898" tIns="60948" rIns="121898" bIns="60948">
            <a:spAutoFit/>
          </a:bodyPr>
          <a:lstStyle/>
          <a:p>
            <a:pPr algn="just">
              <a:lnSpc>
                <a:spcPct val="150000"/>
              </a:lnSpc>
              <a:spcAft>
                <a:spcPts val="0"/>
              </a:spcAft>
              <a:tabLst>
                <a:tab pos="2430780" algn="l"/>
              </a:tabLs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．表示方法</a:t>
            </a:r>
            <a:endParaRPr lang="zh-CN" altLang="zh-CN" sz="2600" kern="100" dirty="0">
              <a:latin typeface="宋体"/>
              <a:cs typeface="Courier New"/>
            </a:endParaRPr>
          </a:p>
          <a:p>
            <a:pPr>
              <a:lnSpc>
                <a:spcPct val="150000"/>
              </a:lnSpc>
            </a:pPr>
            <a:r>
              <a:rPr lang="zh-CN" altLang="zh-CN" sz="2600" kern="100" dirty="0">
                <a:latin typeface="Times New Roman"/>
                <a:ea typeface="华文细黑"/>
                <a:cs typeface="Times New Roman"/>
              </a:rPr>
              <a:t>通常用单位时间内反应物浓度</a:t>
            </a:r>
            <a:r>
              <a:rPr lang="zh-CN" altLang="zh-CN" sz="2600" kern="100" dirty="0" smtClean="0">
                <a:latin typeface="Times New Roman"/>
                <a:ea typeface="华文细黑"/>
                <a:cs typeface="Times New Roman"/>
              </a:rPr>
              <a:t>的</a:t>
            </a:r>
            <a:r>
              <a:rPr lang="en-US" altLang="zh-CN" sz="2600" u="sng" kern="100" dirty="0" smtClean="0">
                <a:latin typeface="Times New Roman"/>
                <a:ea typeface="华文细黑"/>
                <a:cs typeface="Times New Roman"/>
              </a:rPr>
              <a:t>          </a:t>
            </a:r>
            <a:r>
              <a:rPr lang="zh-CN" altLang="zh-CN" sz="2600" kern="100" dirty="0" smtClean="0">
                <a:latin typeface="Times New Roman"/>
                <a:ea typeface="华文细黑"/>
                <a:cs typeface="Times New Roman"/>
              </a:rPr>
              <a:t>或</a:t>
            </a:r>
            <a:r>
              <a:rPr lang="zh-CN" altLang="zh-CN" sz="2600" kern="100" dirty="0">
                <a:latin typeface="Times New Roman"/>
                <a:ea typeface="华文细黑"/>
                <a:cs typeface="Times New Roman"/>
              </a:rPr>
              <a:t>生成物浓度</a:t>
            </a:r>
            <a:r>
              <a:rPr lang="zh-CN" altLang="zh-CN" sz="2600" kern="100" dirty="0" smtClean="0">
                <a:latin typeface="Times New Roman"/>
                <a:ea typeface="华文细黑"/>
                <a:cs typeface="Times New Roman"/>
              </a:rPr>
              <a:t>的</a:t>
            </a:r>
            <a:r>
              <a:rPr lang="en-US" altLang="zh-CN" sz="2600" u="sng" kern="100" dirty="0" smtClean="0">
                <a:latin typeface="Times New Roman"/>
                <a:ea typeface="华文细黑"/>
                <a:cs typeface="Times New Roman"/>
              </a:rPr>
              <a:t>          </a:t>
            </a:r>
            <a:r>
              <a:rPr lang="zh-CN" altLang="zh-CN" sz="2600" kern="100" dirty="0" smtClean="0">
                <a:latin typeface="Times New Roman"/>
                <a:ea typeface="华文细黑"/>
                <a:cs typeface="Times New Roman"/>
              </a:rPr>
              <a:t>来</a:t>
            </a:r>
            <a:r>
              <a:rPr lang="zh-CN" altLang="zh-CN" sz="2600" kern="100" dirty="0">
                <a:latin typeface="Times New Roman"/>
                <a:ea typeface="华文细黑"/>
                <a:cs typeface="Times New Roman"/>
              </a:rPr>
              <a:t>表示</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20044327"/>
              </p:ext>
            </p:extLst>
          </p:nvPr>
        </p:nvGraphicFramePr>
        <p:xfrm>
          <a:off x="463984" y="2300194"/>
          <a:ext cx="11049000" cy="1651000"/>
        </p:xfrm>
        <a:graphic>
          <a:graphicData uri="http://schemas.openxmlformats.org/presentationml/2006/ole">
            <mc:AlternateContent xmlns:mc="http://schemas.openxmlformats.org/markup-compatibility/2006">
              <mc:Choice xmlns:v="urn:schemas-microsoft-com:vml" Requires="v">
                <p:oleObj spid="_x0000_s158750" name="文档" r:id="rId5" imgW="11050842" imgH="1663061" progId="Word.Document.12">
                  <p:embed/>
                </p:oleObj>
              </mc:Choice>
              <mc:Fallback>
                <p:oleObj name="文档" r:id="rId5" imgW="11050842" imgH="1663061" progId="Word.Document.12">
                  <p:embed/>
                  <p:pic>
                    <p:nvPicPr>
                      <p:cNvPr id="0" name=""/>
                      <p:cNvPicPr/>
                      <p:nvPr/>
                    </p:nvPicPr>
                    <p:blipFill>
                      <a:blip r:embed="rId6"/>
                      <a:stretch>
                        <a:fillRect/>
                      </a:stretch>
                    </p:blipFill>
                    <p:spPr>
                      <a:xfrm>
                        <a:off x="463984" y="2300194"/>
                        <a:ext cx="11049000" cy="1651000"/>
                      </a:xfrm>
                      <a:prstGeom prst="rect">
                        <a:avLst/>
                      </a:prstGeom>
                    </p:spPr>
                  </p:pic>
                </p:oleObj>
              </mc:Fallback>
            </mc:AlternateContent>
          </a:graphicData>
        </a:graphic>
      </p:graphicFrame>
      <p:sp>
        <p:nvSpPr>
          <p:cNvPr id="5" name="矩形 4"/>
          <p:cNvSpPr/>
          <p:nvPr/>
        </p:nvSpPr>
        <p:spPr>
          <a:xfrm>
            <a:off x="334566" y="3672688"/>
            <a:ext cx="10793813" cy="1892826"/>
          </a:xfrm>
          <a:prstGeom prst="rect">
            <a:avLst/>
          </a:prstGeom>
        </p:spPr>
        <p:txBody>
          <a:bodyPr>
            <a:spAutoFit/>
          </a:bodyPr>
          <a:lstStyle/>
          <a:p>
            <a:pPr algn="just">
              <a:lnSpc>
                <a:spcPct val="150000"/>
              </a:lnSpc>
              <a:spcAft>
                <a:spcPts val="0"/>
              </a:spcAft>
              <a:tabLst>
                <a:tab pos="2430780" algn="l"/>
              </a:tabLst>
            </a:pPr>
            <a:r>
              <a:rPr lang="en-US" altLang="zh-CN" sz="2600" kern="100" dirty="0">
                <a:latin typeface="Times New Roman"/>
                <a:ea typeface="华文细黑"/>
                <a:cs typeface="Courier New"/>
              </a:rPr>
              <a:t>3</a:t>
            </a:r>
            <a:r>
              <a:rPr lang="zh-CN" altLang="zh-CN" sz="2600" kern="100" dirty="0">
                <a:latin typeface="Times New Roman"/>
                <a:ea typeface="华文细黑"/>
                <a:cs typeface="Times New Roman"/>
              </a:rPr>
              <a:t>．规律</a:t>
            </a:r>
            <a:endParaRPr lang="zh-CN" altLang="zh-CN" sz="2600" kern="100" dirty="0">
              <a:latin typeface="宋体"/>
              <a:cs typeface="Courier New"/>
            </a:endParaRPr>
          </a:p>
          <a:p>
            <a:pPr>
              <a:lnSpc>
                <a:spcPct val="150000"/>
              </a:lnSpc>
            </a:pPr>
            <a:r>
              <a:rPr lang="zh-CN" altLang="zh-CN" sz="2600" kern="100" dirty="0">
                <a:latin typeface="Times New Roman"/>
                <a:ea typeface="华文细黑"/>
                <a:cs typeface="Times New Roman"/>
              </a:rPr>
              <a:t>同一反应在同一时间内，用不同物质来表示的反应速率</a:t>
            </a:r>
            <a:r>
              <a:rPr lang="zh-CN" altLang="zh-CN" sz="2600" kern="100" dirty="0" smtClean="0">
                <a:latin typeface="Times New Roman"/>
                <a:ea typeface="华文细黑"/>
                <a:cs typeface="Times New Roman"/>
              </a:rPr>
              <a:t>可能</a:t>
            </a:r>
            <a:r>
              <a:rPr lang="en-US" altLang="zh-CN" sz="2600" u="sng" kern="100" dirty="0" smtClean="0">
                <a:latin typeface="Times New Roman"/>
                <a:ea typeface="华文细黑"/>
                <a:cs typeface="Times New Roman"/>
              </a:rPr>
              <a:t>          </a:t>
            </a:r>
            <a:r>
              <a:rPr lang="zh-CN" altLang="zh-CN" sz="2600" kern="100" dirty="0" smtClean="0">
                <a:latin typeface="Times New Roman"/>
                <a:ea typeface="华文细黑"/>
                <a:cs typeface="Times New Roman"/>
              </a:rPr>
              <a:t>，</a:t>
            </a:r>
            <a:r>
              <a:rPr lang="zh-CN" altLang="zh-CN" sz="2600" kern="100" dirty="0">
                <a:latin typeface="Times New Roman"/>
                <a:ea typeface="华文细黑"/>
                <a:cs typeface="Times New Roman"/>
              </a:rPr>
              <a:t>但反应速率的数值之比等于这些物质在化学方程式中</a:t>
            </a:r>
            <a:r>
              <a:rPr lang="zh-CN" altLang="zh-CN" sz="2600" kern="100" dirty="0" smtClean="0">
                <a:latin typeface="Times New Roman"/>
                <a:ea typeface="华文细黑"/>
                <a:cs typeface="Times New Roman"/>
              </a:rPr>
              <a:t>的</a:t>
            </a:r>
            <a:r>
              <a:rPr lang="en-US" altLang="zh-CN" sz="2600" u="sng" kern="100" dirty="0" smtClean="0">
                <a:latin typeface="Times New Roman"/>
                <a:ea typeface="华文细黑"/>
                <a:cs typeface="Times New Roman"/>
              </a:rPr>
              <a:t>		      </a:t>
            </a:r>
            <a:r>
              <a:rPr lang="zh-CN" altLang="zh-CN" sz="2600" kern="100" dirty="0" smtClean="0">
                <a:latin typeface="Times New Roman"/>
                <a:ea typeface="华文细黑"/>
                <a:cs typeface="Times New Roman"/>
              </a:rPr>
              <a:t>之</a:t>
            </a:r>
            <a:r>
              <a:rPr lang="zh-CN" altLang="zh-CN" sz="2600" kern="100" dirty="0">
                <a:latin typeface="Times New Roman"/>
                <a:ea typeface="华文细黑"/>
                <a:cs typeface="Times New Roman"/>
              </a:rPr>
              <a:t>比。</a:t>
            </a:r>
            <a:endParaRPr lang="zh-CN" altLang="en-US" sz="2600" dirty="0"/>
          </a:p>
        </p:txBody>
      </p:sp>
      <p:sp>
        <p:nvSpPr>
          <p:cNvPr id="11" name="矩形 10"/>
          <p:cNvSpPr/>
          <p:nvPr/>
        </p:nvSpPr>
        <p:spPr>
          <a:xfrm>
            <a:off x="5015086" y="1497191"/>
            <a:ext cx="851515" cy="492443"/>
          </a:xfrm>
          <a:prstGeom prst="rect">
            <a:avLst/>
          </a:prstGeom>
        </p:spPr>
        <p:txBody>
          <a:bodyPr wrap="none">
            <a:spAutoFit/>
          </a:bodyPr>
          <a:lstStyle/>
          <a:p>
            <a:r>
              <a:rPr lang="zh-CN" altLang="en-US" sz="2600" kern="100" dirty="0">
                <a:solidFill>
                  <a:srgbClr val="0000FF"/>
                </a:solidFill>
                <a:latin typeface="Times New Roman"/>
                <a:ea typeface="华文细黑"/>
                <a:cs typeface="Times New Roman"/>
              </a:rPr>
              <a:t>减少</a:t>
            </a:r>
          </a:p>
        </p:txBody>
      </p:sp>
      <p:sp>
        <p:nvSpPr>
          <p:cNvPr id="12" name="矩形 11"/>
          <p:cNvSpPr/>
          <p:nvPr/>
        </p:nvSpPr>
        <p:spPr>
          <a:xfrm>
            <a:off x="8124011" y="1485578"/>
            <a:ext cx="851515" cy="492443"/>
          </a:xfrm>
          <a:prstGeom prst="rect">
            <a:avLst/>
          </a:prstGeom>
        </p:spPr>
        <p:txBody>
          <a:bodyPr wrap="none">
            <a:spAutoFit/>
          </a:bodyPr>
          <a:lstStyle/>
          <a:p>
            <a:r>
              <a:rPr lang="zh-CN" altLang="en-US" sz="2600" kern="100" dirty="0">
                <a:solidFill>
                  <a:srgbClr val="0000FF"/>
                </a:solidFill>
                <a:latin typeface="Times New Roman"/>
                <a:ea typeface="华文细黑"/>
                <a:cs typeface="Times New Roman"/>
              </a:rPr>
              <a:t>增加</a:t>
            </a:r>
          </a:p>
        </p:txBody>
      </p:sp>
      <p:sp>
        <p:nvSpPr>
          <p:cNvPr id="13" name="矩形 12"/>
          <p:cNvSpPr/>
          <p:nvPr/>
        </p:nvSpPr>
        <p:spPr>
          <a:xfrm>
            <a:off x="2641812" y="3009359"/>
            <a:ext cx="2327881" cy="492443"/>
          </a:xfrm>
          <a:prstGeom prst="rect">
            <a:avLst/>
          </a:prstGeom>
        </p:spPr>
        <p:txBody>
          <a:bodyPr wrap="none">
            <a:spAutoFit/>
          </a:bodyPr>
          <a:lstStyle/>
          <a:p>
            <a:r>
              <a:rPr lang="en-US" altLang="zh-CN" sz="2600" kern="100" dirty="0" err="1" smtClean="0">
                <a:solidFill>
                  <a:srgbClr val="0000FF"/>
                </a:solidFill>
                <a:latin typeface="Times New Roman"/>
                <a:ea typeface="华文细黑"/>
                <a:cs typeface="Times New Roman"/>
              </a:rPr>
              <a:t>mol·L</a:t>
            </a:r>
            <a:r>
              <a:rPr lang="zh-CN" altLang="en-US" sz="2600" kern="100" baseline="30000" dirty="0">
                <a:solidFill>
                  <a:srgbClr val="0000FF"/>
                </a:solidFill>
                <a:latin typeface="Times New Roman"/>
                <a:ea typeface="华文细黑"/>
                <a:cs typeface="Times New Roman"/>
              </a:rPr>
              <a:t>－</a:t>
            </a:r>
            <a:r>
              <a:rPr lang="en-US" altLang="zh-CN" sz="2600" kern="100" baseline="30000" dirty="0" smtClean="0">
                <a:solidFill>
                  <a:srgbClr val="0000FF"/>
                </a:solidFill>
                <a:latin typeface="Times New Roman"/>
                <a:ea typeface="华文细黑"/>
                <a:cs typeface="Times New Roman"/>
              </a:rPr>
              <a:t>1</a:t>
            </a:r>
            <a:r>
              <a:rPr lang="en-US" altLang="zh-CN" sz="2600" kern="100" dirty="0" smtClean="0">
                <a:solidFill>
                  <a:srgbClr val="0000FF"/>
                </a:solidFill>
                <a:latin typeface="Times New Roman"/>
                <a:ea typeface="华文细黑"/>
                <a:cs typeface="Times New Roman"/>
              </a:rPr>
              <a:t>·min</a:t>
            </a:r>
            <a:r>
              <a:rPr lang="zh-CN" altLang="en-US" sz="2600" kern="100" baseline="30000" dirty="0">
                <a:solidFill>
                  <a:srgbClr val="0000FF"/>
                </a:solidFill>
                <a:latin typeface="Times New Roman"/>
                <a:ea typeface="华文细黑"/>
                <a:cs typeface="Times New Roman"/>
              </a:rPr>
              <a:t>－</a:t>
            </a:r>
            <a:r>
              <a:rPr lang="en-US" altLang="zh-CN" sz="2600" kern="100" baseline="30000" dirty="0">
                <a:solidFill>
                  <a:srgbClr val="0000FF"/>
                </a:solidFill>
                <a:latin typeface="Times New Roman"/>
                <a:ea typeface="华文细黑"/>
                <a:cs typeface="Times New Roman"/>
              </a:rPr>
              <a:t>1</a:t>
            </a:r>
            <a:endParaRPr lang="zh-CN" altLang="en-US" sz="2600" kern="100" baseline="30000" dirty="0">
              <a:solidFill>
                <a:srgbClr val="0000FF"/>
              </a:solidFill>
              <a:latin typeface="Times New Roman"/>
              <a:ea typeface="华文细黑"/>
              <a:cs typeface="Times New Roman"/>
            </a:endParaRPr>
          </a:p>
        </p:txBody>
      </p:sp>
      <p:sp>
        <p:nvSpPr>
          <p:cNvPr id="14" name="矩形 13"/>
          <p:cNvSpPr/>
          <p:nvPr/>
        </p:nvSpPr>
        <p:spPr>
          <a:xfrm>
            <a:off x="5767646" y="2983959"/>
            <a:ext cx="1938351" cy="492443"/>
          </a:xfrm>
          <a:prstGeom prst="rect">
            <a:avLst/>
          </a:prstGeom>
        </p:spPr>
        <p:txBody>
          <a:bodyPr wrap="none">
            <a:spAutoFit/>
          </a:bodyPr>
          <a:lstStyle/>
          <a:p>
            <a:r>
              <a:rPr lang="en-US" altLang="zh-CN" sz="2600" kern="100" dirty="0" err="1" smtClean="0">
                <a:solidFill>
                  <a:srgbClr val="0000FF"/>
                </a:solidFill>
                <a:latin typeface="Times New Roman"/>
                <a:ea typeface="华文细黑"/>
                <a:cs typeface="Times New Roman"/>
              </a:rPr>
              <a:t>mol·L</a:t>
            </a:r>
            <a:r>
              <a:rPr lang="zh-CN" altLang="en-US" sz="2600" kern="100" baseline="30000" dirty="0">
                <a:solidFill>
                  <a:srgbClr val="0000FF"/>
                </a:solidFill>
                <a:latin typeface="Times New Roman"/>
                <a:ea typeface="华文细黑"/>
                <a:cs typeface="Times New Roman"/>
              </a:rPr>
              <a:t>－</a:t>
            </a:r>
            <a:r>
              <a:rPr lang="en-US" altLang="zh-CN" sz="2600" kern="100" baseline="30000" dirty="0" smtClean="0">
                <a:solidFill>
                  <a:srgbClr val="0000FF"/>
                </a:solidFill>
                <a:latin typeface="Times New Roman"/>
                <a:ea typeface="华文细黑"/>
                <a:cs typeface="Times New Roman"/>
              </a:rPr>
              <a:t>1</a:t>
            </a:r>
            <a:r>
              <a:rPr lang="en-US" altLang="zh-CN" sz="2600" kern="100" dirty="0" smtClean="0">
                <a:solidFill>
                  <a:srgbClr val="0000FF"/>
                </a:solidFill>
                <a:latin typeface="Times New Roman"/>
                <a:ea typeface="华文细黑"/>
                <a:cs typeface="Times New Roman"/>
              </a:rPr>
              <a:t>·s</a:t>
            </a:r>
            <a:r>
              <a:rPr lang="zh-CN" altLang="en-US" sz="2600" kern="100" baseline="30000" dirty="0">
                <a:solidFill>
                  <a:srgbClr val="0000FF"/>
                </a:solidFill>
                <a:latin typeface="Times New Roman"/>
                <a:ea typeface="华文细黑"/>
                <a:cs typeface="Times New Roman"/>
              </a:rPr>
              <a:t>－</a:t>
            </a:r>
            <a:r>
              <a:rPr lang="en-US" altLang="zh-CN" sz="2600" kern="100" baseline="30000" dirty="0">
                <a:solidFill>
                  <a:srgbClr val="0000FF"/>
                </a:solidFill>
                <a:latin typeface="Times New Roman"/>
                <a:ea typeface="华文细黑"/>
                <a:cs typeface="Times New Roman"/>
              </a:rPr>
              <a:t>1</a:t>
            </a:r>
            <a:endParaRPr lang="zh-CN" altLang="en-US" sz="2600" kern="100" baseline="30000" dirty="0">
              <a:solidFill>
                <a:srgbClr val="0000FF"/>
              </a:solidFill>
              <a:latin typeface="Times New Roman"/>
              <a:ea typeface="华文细黑"/>
              <a:cs typeface="Times New Roman"/>
            </a:endParaRPr>
          </a:p>
        </p:txBody>
      </p:sp>
      <p:sp>
        <p:nvSpPr>
          <p:cNvPr id="15" name="矩形 14"/>
          <p:cNvSpPr/>
          <p:nvPr/>
        </p:nvSpPr>
        <p:spPr>
          <a:xfrm>
            <a:off x="8916099" y="4293890"/>
            <a:ext cx="851515" cy="492443"/>
          </a:xfrm>
          <a:prstGeom prst="rect">
            <a:avLst/>
          </a:prstGeom>
        </p:spPr>
        <p:txBody>
          <a:bodyPr wrap="none">
            <a:spAutoFit/>
          </a:bodyPr>
          <a:lstStyle/>
          <a:p>
            <a:r>
              <a:rPr lang="zh-CN" altLang="en-US" sz="2600" kern="100" dirty="0">
                <a:solidFill>
                  <a:srgbClr val="0000FF"/>
                </a:solidFill>
                <a:latin typeface="Times New Roman"/>
                <a:ea typeface="华文细黑"/>
                <a:cs typeface="Times New Roman"/>
              </a:rPr>
              <a:t>不同</a:t>
            </a:r>
            <a:endParaRPr lang="zh-CN" altLang="en-US" sz="2600" kern="100" baseline="30000" dirty="0">
              <a:solidFill>
                <a:srgbClr val="0000FF"/>
              </a:solidFill>
              <a:latin typeface="Times New Roman"/>
              <a:ea typeface="华文细黑"/>
              <a:cs typeface="Times New Roman"/>
            </a:endParaRPr>
          </a:p>
        </p:txBody>
      </p:sp>
      <p:sp>
        <p:nvSpPr>
          <p:cNvPr id="16" name="矩形 15"/>
          <p:cNvSpPr/>
          <p:nvPr/>
        </p:nvSpPr>
        <p:spPr>
          <a:xfrm>
            <a:off x="7555785" y="4881567"/>
            <a:ext cx="1851789" cy="492443"/>
          </a:xfrm>
          <a:prstGeom prst="rect">
            <a:avLst/>
          </a:prstGeom>
        </p:spPr>
        <p:txBody>
          <a:bodyPr wrap="none">
            <a:spAutoFit/>
          </a:bodyPr>
          <a:lstStyle/>
          <a:p>
            <a:r>
              <a:rPr lang="zh-CN" altLang="en-US" sz="2600" kern="100" dirty="0">
                <a:solidFill>
                  <a:srgbClr val="0000FF"/>
                </a:solidFill>
                <a:latin typeface="Times New Roman"/>
                <a:ea typeface="华文细黑"/>
                <a:cs typeface="Times New Roman"/>
              </a:rPr>
              <a:t>化学计量数</a:t>
            </a:r>
            <a:endParaRPr lang="zh-CN" altLang="en-US" sz="2600" kern="100" baseline="30000" dirty="0">
              <a:solidFill>
                <a:srgbClr val="0000FF"/>
              </a:solidFill>
              <a:latin typeface="Times New Roman"/>
              <a:ea typeface="华文细黑"/>
              <a:cs typeface="Times New Roman"/>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11" grpId="0"/>
      <p:bldP spid="11" grpId="1"/>
      <p:bldP spid="12" grpId="0"/>
      <p:bldP spid="12" grpId="1"/>
      <p:bldP spid="13" grpId="0"/>
      <p:bldP spid="13" grpId="1"/>
      <p:bldP spid="14" grpId="0"/>
      <p:bldP spid="14" grpId="1"/>
      <p:bldP spid="15" grpId="0"/>
      <p:bldP spid="15" grpId="1"/>
      <p:bldP spid="16" grpId="0"/>
      <p:bldP spid="16"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8461" y="1041911"/>
            <a:ext cx="11120877" cy="3323987"/>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5</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盐酸</a:t>
            </a:r>
            <a:r>
              <a:rPr lang="zh-CN" altLang="zh-CN" sz="2800" kern="100" dirty="0">
                <a:latin typeface="Times New Roman"/>
                <a:ea typeface="华文细黑"/>
                <a:cs typeface="Times New Roman"/>
              </a:rPr>
              <a:t>与过量铁粉的反应，若有</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COONa(s</a:t>
            </a:r>
            <a:r>
              <a:rPr lang="zh-CN" altLang="zh-CN" sz="2800" kern="100" dirty="0">
                <a:latin typeface="Times New Roman"/>
                <a:ea typeface="华文细黑"/>
                <a:cs typeface="Times New Roman"/>
              </a:rPr>
              <a:t>，适量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介入，则有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A</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反应速率</a:t>
            </a:r>
            <a:r>
              <a:rPr lang="zh-CN" altLang="zh-CN" sz="2800" kern="100" dirty="0">
                <a:latin typeface="Times New Roman"/>
                <a:ea typeface="华文细黑"/>
                <a:cs typeface="Times New Roman"/>
              </a:rPr>
              <a:t>减缓</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产生</a:t>
            </a:r>
            <a:r>
              <a:rPr lang="zh-CN" altLang="zh-CN" sz="2800" kern="100" dirty="0">
                <a:latin typeface="Times New Roman"/>
                <a:ea typeface="华文细黑"/>
                <a:cs typeface="Times New Roman"/>
              </a:rPr>
              <a:t>氢气的总量减小</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溶液</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减小</a:t>
            </a:r>
            <a:endParaRPr lang="zh-CN" altLang="zh-CN" sz="1050" kern="100" dirty="0">
              <a:latin typeface="宋体"/>
              <a:cs typeface="Courier New"/>
            </a:endParaRPr>
          </a:p>
          <a:p>
            <a:pPr>
              <a:lnSpc>
                <a:spcPct val="150000"/>
              </a:lnSpc>
            </a:pPr>
            <a:r>
              <a:rPr lang="en-US" altLang="zh-CN" sz="2800" kern="100" dirty="0" smtClean="0">
                <a:latin typeface="Times New Roman"/>
                <a:ea typeface="华文细黑"/>
              </a:rPr>
              <a:t>D</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溶液</a:t>
            </a:r>
            <a:r>
              <a:rPr lang="zh-CN" altLang="zh-CN" sz="2800" kern="100" dirty="0">
                <a:latin typeface="Times New Roman"/>
                <a:ea typeface="华文细黑"/>
                <a:cs typeface="Times New Roman"/>
              </a:rPr>
              <a:t>中</a:t>
            </a:r>
            <a:r>
              <a:rPr lang="en-US" altLang="zh-CN" sz="2800" i="1" kern="100" dirty="0">
                <a:latin typeface="Times New Roman"/>
                <a:ea typeface="华文细黑"/>
              </a:rPr>
              <a:t>c</a:t>
            </a:r>
            <a:r>
              <a:rPr lang="en-US" altLang="zh-CN" sz="2800" kern="100" dirty="0">
                <a:latin typeface="Times New Roman"/>
                <a:ea typeface="华文细黑"/>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rPr>
              <a:t>)</a:t>
            </a:r>
            <a:r>
              <a:rPr lang="zh-CN" altLang="zh-CN" sz="2800" kern="100" dirty="0" smtClean="0">
                <a:latin typeface="Times New Roman"/>
                <a:ea typeface="华文细黑"/>
                <a:cs typeface="Times New Roman"/>
              </a:rPr>
              <a:t>减小</a:t>
            </a:r>
            <a:endParaRPr lang="en-US" altLang="zh-CN" sz="2800" kern="100" dirty="0" smtClean="0">
              <a:latin typeface="Times New Roman"/>
              <a:ea typeface="华文细黑"/>
              <a:cs typeface="Times New Roman"/>
            </a:endParaRPr>
          </a:p>
        </p:txBody>
      </p:sp>
      <p:sp>
        <p:nvSpPr>
          <p:cNvPr id="3" name="Rectangle 21">
            <a:hlinkClick r:id="rId2" action="ppaction://hlinksldjump"/>
          </p:cNvPr>
          <p:cNvSpPr>
            <a:spLocks noChangeArrowheads="1"/>
          </p:cNvSpPr>
          <p:nvPr/>
        </p:nvSpPr>
        <p:spPr bwMode="auto">
          <a:xfrm>
            <a:off x="94540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562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4342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8881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3657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7" action="ppaction://hlinksldjump"/>
          </p:cNvPr>
          <p:cNvSpPr/>
          <p:nvPr/>
        </p:nvSpPr>
        <p:spPr>
          <a:xfrm>
            <a:off x="9839622"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1" name="圆角矩形 10">
            <a:hlinkClick r:id="rId8"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82856" y="981522"/>
            <a:ext cx="11232086" cy="4534831"/>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a:t>
            </a:r>
            <a:r>
              <a:rPr lang="en-US" altLang="zh-CN" sz="2800" kern="100" dirty="0">
                <a:latin typeface="Times New Roman"/>
                <a:ea typeface="华文细黑"/>
              </a:rPr>
              <a:t>Fe</a:t>
            </a:r>
            <a:r>
              <a:rPr lang="zh-CN" altLang="zh-CN" sz="2800" kern="100" dirty="0">
                <a:latin typeface="Times New Roman"/>
                <a:ea typeface="华文细黑"/>
                <a:cs typeface="Times New Roman"/>
              </a:rPr>
              <a:t>与盐酸反应的实质为</a:t>
            </a:r>
            <a:r>
              <a:rPr lang="en-US" altLang="zh-CN" sz="2800" kern="100" dirty="0">
                <a:latin typeface="Times New Roman"/>
                <a:ea typeface="华文细黑"/>
              </a:rPr>
              <a:t>Fe</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rPr>
              <a:t>==</a:t>
            </a:r>
            <a:r>
              <a:rPr lang="en-US" altLang="zh-CN" sz="2800" kern="100" dirty="0">
                <a:latin typeface="Times New Roman"/>
                <a:ea typeface="华文细黑"/>
              </a:rPr>
              <a:t>=Fe</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CH</a:t>
            </a:r>
            <a:r>
              <a:rPr lang="en-US" altLang="zh-CN" sz="2800" kern="100" baseline="-25000" dirty="0">
                <a:latin typeface="Times New Roman"/>
                <a:ea typeface="华文细黑"/>
              </a:rPr>
              <a:t>3</a:t>
            </a:r>
            <a:r>
              <a:rPr lang="en-US" altLang="zh-CN" sz="2800" kern="100" dirty="0">
                <a:latin typeface="Times New Roman"/>
                <a:ea typeface="华文细黑"/>
              </a:rPr>
              <a:t>COONa</a:t>
            </a:r>
            <a:r>
              <a:rPr lang="zh-CN" altLang="zh-CN" sz="2800" kern="100" dirty="0">
                <a:latin typeface="Times New Roman"/>
                <a:ea typeface="华文细黑"/>
                <a:cs typeface="Times New Roman"/>
              </a:rPr>
              <a:t>固体与盐酸反应生成弱电解质</a:t>
            </a:r>
            <a:r>
              <a:rPr lang="en-US" altLang="zh-CN" sz="2800" kern="100" dirty="0">
                <a:latin typeface="Times New Roman"/>
                <a:ea typeface="华文细黑"/>
              </a:rPr>
              <a:t>CH</a:t>
            </a:r>
            <a:r>
              <a:rPr lang="en-US" altLang="zh-CN" sz="2800" kern="100" baseline="-25000" dirty="0">
                <a:latin typeface="Times New Roman"/>
                <a:ea typeface="华文细黑"/>
              </a:rPr>
              <a:t>3</a:t>
            </a:r>
            <a:r>
              <a:rPr lang="en-US" altLang="zh-CN" sz="2800" kern="100" dirty="0">
                <a:latin typeface="Times New Roman"/>
                <a:ea typeface="华文细黑"/>
              </a:rPr>
              <a:t>COOH</a:t>
            </a:r>
            <a:r>
              <a:rPr lang="zh-CN" altLang="zh-CN" sz="2800" kern="100" dirty="0">
                <a:latin typeface="Times New Roman"/>
                <a:ea typeface="华文细黑"/>
                <a:cs typeface="Times New Roman"/>
              </a:rPr>
              <a:t>，溶液</a:t>
            </a:r>
            <a:r>
              <a:rPr lang="en-US" altLang="zh-CN" sz="2800" kern="100" dirty="0">
                <a:latin typeface="Times New Roman"/>
                <a:ea typeface="华文细黑"/>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浓度降低，但不改变氢离子的物质的量，溶液</a:t>
            </a:r>
            <a:r>
              <a:rPr lang="en-US" altLang="zh-CN" sz="2800" kern="100" dirty="0">
                <a:latin typeface="Times New Roman"/>
                <a:ea typeface="华文细黑"/>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浓度降低，反应速率减缓，故</a:t>
            </a:r>
            <a:r>
              <a:rPr lang="en-US" altLang="zh-CN" sz="2800" kern="100" dirty="0">
                <a:latin typeface="Times New Roman"/>
                <a:ea typeface="华文细黑"/>
              </a:rPr>
              <a:t>A</a:t>
            </a:r>
            <a:r>
              <a:rPr lang="zh-CN" altLang="zh-CN" sz="2800" kern="100" dirty="0">
                <a:latin typeface="Times New Roman"/>
                <a:ea typeface="华文细黑"/>
                <a:cs typeface="Times New Roman"/>
              </a:rPr>
              <a:t>正确；</a:t>
            </a:r>
            <a:endParaRPr lang="en-US" altLang="zh-CN" sz="2800" kern="100" dirty="0">
              <a:latin typeface="Times New Roman"/>
              <a:ea typeface="华文细黑"/>
              <a:cs typeface="Times New Roman"/>
            </a:endParaRPr>
          </a:p>
          <a:p>
            <a:pPr>
              <a:lnSpc>
                <a:spcPct val="150000"/>
              </a:lnSpc>
            </a:pPr>
            <a:r>
              <a:rPr lang="en-US" altLang="zh-CN" sz="2800" kern="100" dirty="0">
                <a:latin typeface="Times New Roman"/>
                <a:ea typeface="华文细黑"/>
              </a:rPr>
              <a:t>B</a:t>
            </a:r>
            <a:r>
              <a:rPr lang="zh-CN" altLang="zh-CN" sz="2800" kern="100" dirty="0">
                <a:latin typeface="Times New Roman"/>
                <a:ea typeface="华文细黑"/>
                <a:cs typeface="Times New Roman"/>
              </a:rPr>
              <a:t>项，氢离子的物质的量不改变，所以产生氢气的总量不变，故</a:t>
            </a:r>
            <a:r>
              <a:rPr lang="en-US" altLang="zh-CN" sz="2800" kern="100" dirty="0">
                <a:latin typeface="Times New Roman"/>
                <a:ea typeface="华文细黑"/>
              </a:rPr>
              <a:t>B</a:t>
            </a:r>
            <a:r>
              <a:rPr lang="zh-CN" altLang="zh-CN" sz="2800" kern="100" dirty="0">
                <a:latin typeface="Times New Roman"/>
                <a:ea typeface="华文细黑"/>
                <a:cs typeface="Times New Roman"/>
              </a:rPr>
              <a:t>错误；</a:t>
            </a:r>
            <a:endParaRPr lang="zh-CN" altLang="zh-CN" sz="2800" b="1" kern="100" dirty="0">
              <a:solidFill>
                <a:schemeClr val="accent6">
                  <a:lumMod val="75000"/>
                </a:schemeClr>
              </a:solidFill>
              <a:latin typeface="Times New Roman"/>
              <a:ea typeface="华文细黑"/>
              <a:cs typeface="Courier New"/>
            </a:endParaRPr>
          </a:p>
          <a:p>
            <a:pPr>
              <a:lnSpc>
                <a:spcPct val="150000"/>
              </a:lnSpc>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项，溶液</a:t>
            </a:r>
            <a:r>
              <a:rPr lang="en-US" altLang="zh-CN" sz="2800" kern="100" dirty="0">
                <a:latin typeface="Times New Roman"/>
                <a:ea typeface="华文细黑"/>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浓度降低，溶液的</a:t>
            </a:r>
            <a:r>
              <a:rPr lang="en-US" altLang="zh-CN" sz="2800" kern="100" dirty="0">
                <a:latin typeface="Times New Roman"/>
                <a:ea typeface="华文细黑"/>
              </a:rPr>
              <a:t>pH</a:t>
            </a:r>
            <a:r>
              <a:rPr lang="zh-CN" altLang="zh-CN" sz="2800" kern="100" dirty="0">
                <a:latin typeface="Times New Roman"/>
                <a:ea typeface="华文细黑"/>
                <a:cs typeface="Times New Roman"/>
              </a:rPr>
              <a:t>增大，故</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项，溶液</a:t>
            </a:r>
            <a:r>
              <a:rPr lang="en-US" altLang="zh-CN" sz="2800" kern="100" dirty="0">
                <a:latin typeface="Times New Roman"/>
                <a:ea typeface="华文细黑"/>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浓度降低，溶液中</a:t>
            </a:r>
            <a:r>
              <a:rPr lang="en-US" altLang="zh-CN" sz="2800" i="1" kern="100" dirty="0">
                <a:latin typeface="Times New Roman"/>
                <a:ea typeface="华文细黑"/>
              </a:rPr>
              <a:t>c</a:t>
            </a:r>
            <a:r>
              <a:rPr lang="en-US" altLang="zh-CN" sz="2800" kern="100" dirty="0">
                <a:latin typeface="Times New Roman"/>
                <a:ea typeface="华文细黑"/>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增大，故</a:t>
            </a:r>
            <a:r>
              <a:rPr lang="en-US" altLang="zh-CN" sz="2800" kern="100" dirty="0">
                <a:latin typeface="Times New Roman"/>
                <a:ea typeface="华文细黑"/>
              </a:rPr>
              <a:t>D</a:t>
            </a:r>
            <a:r>
              <a:rPr lang="zh-CN" altLang="zh-CN" sz="2800" kern="100" dirty="0">
                <a:latin typeface="Times New Roman"/>
                <a:ea typeface="华文细黑"/>
                <a:cs typeface="Times New Roman"/>
              </a:rPr>
              <a:t>错误；故选</a:t>
            </a:r>
            <a:r>
              <a:rPr lang="en-US" altLang="zh-CN" sz="2800" kern="100" dirty="0">
                <a:latin typeface="Times New Roman"/>
                <a:ea typeface="华文细黑"/>
              </a:rPr>
              <a:t>A</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pPr>
            <a:r>
              <a:rPr lang="zh-CN" altLang="zh-CN" sz="2800" b="1" kern="100" dirty="0">
                <a:solidFill>
                  <a:srgbClr val="0000FF"/>
                </a:solidFill>
                <a:latin typeface="Times New Roman"/>
                <a:cs typeface="Times New Roman"/>
              </a:rPr>
              <a:t>答案</a:t>
            </a:r>
            <a:r>
              <a:rPr lang="zh-CN" altLang="zh-CN" sz="2800" kern="100" dirty="0">
                <a:solidFill>
                  <a:prstClr val="black"/>
                </a:solidFill>
                <a:latin typeface="Times New Roman"/>
                <a:ea typeface="华文细黑"/>
                <a:cs typeface="Times New Roman"/>
              </a:rPr>
              <a:t>　</a:t>
            </a:r>
            <a:r>
              <a:rPr lang="en-US" altLang="zh-CN" sz="2800" b="1" kern="100" dirty="0" smtClean="0">
                <a:solidFill>
                  <a:schemeClr val="accent6">
                    <a:lumMod val="75000"/>
                  </a:schemeClr>
                </a:solidFill>
                <a:latin typeface="Times New Roman"/>
                <a:ea typeface="华文细黑"/>
                <a:cs typeface="Courier New"/>
              </a:rPr>
              <a:t>A</a:t>
            </a:r>
            <a:endParaRPr lang="zh-CN" altLang="zh-CN" sz="1050" b="1" kern="100" dirty="0">
              <a:solidFill>
                <a:schemeClr val="accent6">
                  <a:lumMod val="75000"/>
                </a:schemeClr>
              </a:solidFill>
              <a:latin typeface="宋体"/>
              <a:cs typeface="Courier New"/>
            </a:endParaRPr>
          </a:p>
        </p:txBody>
      </p:sp>
      <p:sp>
        <p:nvSpPr>
          <p:cNvPr id="4" name="Rectangle 21">
            <a:hlinkClick r:id="rId2" action="ppaction://hlinksldjump"/>
          </p:cNvPr>
          <p:cNvSpPr>
            <a:spLocks noChangeArrowheads="1"/>
          </p:cNvSpPr>
          <p:nvPr/>
        </p:nvSpPr>
        <p:spPr bwMode="auto">
          <a:xfrm>
            <a:off x="94540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9562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4342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8881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3657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7"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223017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p:nvPr/>
        </p:nvSpPr>
        <p:spPr>
          <a:xfrm>
            <a:off x="637297" y="2026513"/>
            <a:ext cx="11002525" cy="2391232"/>
          </a:xfrm>
          <a:prstGeom prst="rect">
            <a:avLst/>
          </a:prstGeom>
          <a:noFill/>
        </p:spPr>
        <p:txBody>
          <a:bodyPr wrap="square" rtlCol="0" anchor="ctr">
            <a:spAutoFit/>
          </a:bodyPr>
          <a:lstStyle/>
          <a:p>
            <a:pPr defTabSz="914400">
              <a:lnSpc>
                <a:spcPct val="120000"/>
              </a:lnSpc>
              <a:defRPr/>
            </a:pPr>
            <a:r>
              <a:rPr lang="zh-CN" altLang="en-US" sz="6500" b="1" kern="0" dirty="0">
                <a:solidFill>
                  <a:sysClr val="window" lastClr="CCE8CF"/>
                </a:solidFill>
                <a:latin typeface="微软雅黑"/>
                <a:ea typeface="微软雅黑"/>
              </a:rPr>
              <a:t>考点</a:t>
            </a:r>
            <a:r>
              <a:rPr lang="zh-CN" altLang="en-US" sz="6500" b="1" kern="0" dirty="0" smtClean="0">
                <a:solidFill>
                  <a:sysClr val="window" lastClr="CCE8CF"/>
                </a:solidFill>
                <a:latin typeface="微软雅黑"/>
                <a:ea typeface="微软雅黑"/>
              </a:rPr>
              <a:t>三</a:t>
            </a:r>
            <a:r>
              <a:rPr lang="en-US" altLang="zh-CN" sz="6500" b="1" kern="0" dirty="0">
                <a:solidFill>
                  <a:sysClr val="window" lastClr="CCE8CF"/>
                </a:solidFill>
                <a:latin typeface="微软雅黑"/>
                <a:ea typeface="微软雅黑"/>
              </a:rPr>
              <a:t> </a:t>
            </a:r>
            <a:r>
              <a:rPr lang="en-US" altLang="zh-CN" sz="6500" b="1" kern="0" dirty="0" smtClean="0">
                <a:solidFill>
                  <a:sysClr val="window" lastClr="CCE8CF"/>
                </a:solidFill>
                <a:latin typeface="微软雅黑"/>
                <a:ea typeface="微软雅黑"/>
              </a:rPr>
              <a:t>  </a:t>
            </a:r>
            <a:r>
              <a:rPr lang="zh-CN" altLang="en-US" sz="6500" b="1" kern="0" dirty="0" smtClean="0">
                <a:solidFill>
                  <a:sysClr val="window" lastClr="CCE8CF"/>
                </a:solidFill>
                <a:latin typeface="微软雅黑"/>
                <a:ea typeface="微软雅黑"/>
              </a:rPr>
              <a:t>控制变量</a:t>
            </a:r>
            <a:r>
              <a:rPr lang="zh-CN" altLang="en-US" sz="6500" b="1" kern="0" dirty="0">
                <a:solidFill>
                  <a:sysClr val="window" lastClr="CCE8CF"/>
                </a:solidFill>
                <a:latin typeface="微软雅黑"/>
                <a:ea typeface="微软雅黑"/>
              </a:rPr>
              <a:t>法探究</a:t>
            </a:r>
            <a:r>
              <a:rPr lang="zh-CN" altLang="en-US" sz="6500" b="1" kern="0" dirty="0" smtClean="0">
                <a:solidFill>
                  <a:sysClr val="window" lastClr="CCE8CF"/>
                </a:solidFill>
                <a:latin typeface="微软雅黑"/>
                <a:ea typeface="微软雅黑"/>
              </a:rPr>
              <a:t>影响</a:t>
            </a:r>
            <a:endParaRPr lang="en-US" altLang="zh-CN" sz="6500" b="1" kern="0" dirty="0" smtClean="0">
              <a:solidFill>
                <a:sysClr val="window" lastClr="CCE8CF"/>
              </a:solidFill>
              <a:latin typeface="微软雅黑"/>
              <a:ea typeface="微软雅黑"/>
            </a:endParaRPr>
          </a:p>
          <a:p>
            <a:pPr defTabSz="914400">
              <a:lnSpc>
                <a:spcPct val="120000"/>
              </a:lnSpc>
              <a:defRPr/>
            </a:pPr>
            <a:r>
              <a:rPr lang="en-US" altLang="zh-CN" sz="6500" b="1" kern="0" dirty="0">
                <a:solidFill>
                  <a:sysClr val="window" lastClr="CCE8CF"/>
                </a:solidFill>
                <a:latin typeface="微软雅黑"/>
                <a:ea typeface="微软雅黑"/>
              </a:rPr>
              <a:t> </a:t>
            </a:r>
            <a:r>
              <a:rPr lang="en-US" altLang="zh-CN" sz="6500" b="1" kern="0" dirty="0" smtClean="0">
                <a:solidFill>
                  <a:sysClr val="window" lastClr="CCE8CF"/>
                </a:solidFill>
                <a:latin typeface="微软雅黑"/>
                <a:ea typeface="微软雅黑"/>
              </a:rPr>
              <a:t>            </a:t>
            </a:r>
            <a:r>
              <a:rPr lang="zh-CN" altLang="en-US" sz="6500" b="1" kern="0" dirty="0" smtClean="0">
                <a:solidFill>
                  <a:sysClr val="window" lastClr="CCE8CF"/>
                </a:solidFill>
                <a:latin typeface="微软雅黑"/>
                <a:ea typeface="微软雅黑"/>
              </a:rPr>
              <a:t>化学反应</a:t>
            </a:r>
            <a:r>
              <a:rPr lang="zh-CN" altLang="en-US" sz="6500" b="1" kern="0" dirty="0">
                <a:solidFill>
                  <a:sysClr val="window" lastClr="CCE8CF"/>
                </a:solidFill>
                <a:latin typeface="微软雅黑"/>
                <a:ea typeface="微软雅黑"/>
              </a:rPr>
              <a:t>速率的因素</a:t>
            </a:r>
            <a:endParaRPr lang="zh-CN" altLang="zh-CN" sz="6500" b="1" kern="0" dirty="0">
              <a:solidFill>
                <a:sysClr val="window" lastClr="CCE8CF"/>
              </a:solidFill>
              <a:latin typeface="微软雅黑"/>
              <a:ea typeface="微软雅黑"/>
            </a:endParaRPr>
          </a:p>
        </p:txBody>
      </p:sp>
    </p:spTree>
    <p:extLst>
      <p:ext uri="{BB962C8B-B14F-4D97-AF65-F5344CB8AC3E}">
        <p14:creationId xmlns:p14="http://schemas.microsoft.com/office/powerpoint/2010/main" val="1325477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590" y="837506"/>
            <a:ext cx="11161240" cy="5184240"/>
          </a:xfrm>
          <a:prstGeom prst="rect">
            <a:avLst/>
          </a:prstGeom>
          <a:noFill/>
        </p:spPr>
        <p:txBody>
          <a:bodyPr wrap="square" rtlCol="0">
            <a:spAutoFit/>
          </a:bodyPr>
          <a:lstStyle/>
          <a:p>
            <a:pPr algn="just">
              <a:lnSpc>
                <a:spcPct val="150000"/>
              </a:lnSpc>
              <a:spcAft>
                <a:spcPts val="0"/>
              </a:spcAft>
              <a:tabLst>
                <a:tab pos="2430780" algn="l"/>
              </a:tabLst>
            </a:pPr>
            <a:r>
              <a:rPr lang="zh-CN" altLang="zh-CN" sz="2800" kern="100" dirty="0">
                <a:latin typeface="Times New Roman"/>
                <a:ea typeface="华文细黑"/>
                <a:cs typeface="Times New Roman"/>
              </a:rPr>
              <a:t>在研究影响化学反应速率的因素时，由于外界影响因素较多，故为搞清某个因素的影响均需控制其他因素相同或不变，再进行实验。因此，常用控制变量思想解决该类问题。</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．常见考查形式</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以表格的形式给出多组实验数据，让学生找出每组数据的变化对化学反应速率的影响。</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给出影响化学反应速率的几种因素，让学生设计实验分析各因素对化学反应速率的影响。</a:t>
            </a:r>
            <a:endParaRPr lang="zh-CN" altLang="en-US" sz="2800" dirty="0"/>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882" y="405458"/>
            <a:ext cx="11232086" cy="5306715"/>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．解题策略</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确定变量</a:t>
            </a:r>
            <a:endParaRPr lang="zh-CN" altLang="zh-CN" sz="2800" kern="100" dirty="0">
              <a:latin typeface="宋体"/>
              <a:cs typeface="Courier New"/>
            </a:endParaRPr>
          </a:p>
          <a:p>
            <a:pPr algn="just">
              <a:lnSpc>
                <a:spcPct val="150000"/>
              </a:lnSpc>
              <a:spcAft>
                <a:spcPts val="0"/>
              </a:spcAft>
              <a:tabLst>
                <a:tab pos="2430780" algn="l"/>
              </a:tabLst>
            </a:pPr>
            <a:r>
              <a:rPr lang="zh-CN" altLang="zh-CN" sz="2800" kern="100" dirty="0">
                <a:latin typeface="Times New Roman"/>
                <a:ea typeface="华文细黑"/>
                <a:cs typeface="Times New Roman"/>
              </a:rPr>
              <a:t>解答这类题目时首先要认真审题，理清影响实验探究结果的因素有哪些。</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定多变一</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在探究时，应该先确定其他的因素不变，只变化一种因素，看这种因素与探究的问题存在怎样的关系；这样确定一种以后，再确定另一种，通过分析每种因素与所探究问题之间的关系，得出所有影响因素与所探究问题之间的关系。</a:t>
            </a:r>
            <a:endParaRPr lang="zh-CN" altLang="en-US" sz="2800" dirty="0"/>
          </a:p>
        </p:txBody>
      </p:sp>
    </p:spTree>
    <p:extLst>
      <p:ext uri="{BB962C8B-B14F-4D97-AF65-F5344CB8AC3E}">
        <p14:creationId xmlns:p14="http://schemas.microsoft.com/office/powerpoint/2010/main" val="30775102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2302" y="765498"/>
            <a:ext cx="10210987" cy="2545056"/>
          </a:xfrm>
          <a:prstGeom prst="rect">
            <a:avLst/>
          </a:prstGeom>
        </p:spPr>
        <p:txBody>
          <a:bodyPr>
            <a:spAutoFit/>
          </a:bodyPr>
          <a:lstStyle/>
          <a:p>
            <a:pPr algn="just">
              <a:lnSpc>
                <a:spcPct val="200000"/>
              </a:lnSpc>
              <a:spcAft>
                <a:spcPts val="0"/>
              </a:spcAft>
              <a:tabLst>
                <a:tab pos="2430780"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数据有效</a:t>
            </a:r>
            <a:endParaRPr lang="zh-CN" altLang="zh-CN" sz="2800" kern="100" dirty="0">
              <a:latin typeface="宋体"/>
              <a:cs typeface="Courier New"/>
            </a:endParaRPr>
          </a:p>
          <a:p>
            <a:pPr>
              <a:lnSpc>
                <a:spcPct val="200000"/>
              </a:lnSpc>
            </a:pPr>
            <a:r>
              <a:rPr lang="zh-CN" altLang="zh-CN" sz="2800" kern="100" dirty="0">
                <a:latin typeface="Times New Roman"/>
                <a:ea typeface="华文细黑"/>
                <a:cs typeface="Times New Roman"/>
              </a:rPr>
              <a:t>解答时注意选择数据</a:t>
            </a:r>
            <a:r>
              <a:rPr lang="en-US" altLang="zh-CN" sz="2800" kern="100" dirty="0">
                <a:latin typeface="Times New Roman"/>
                <a:ea typeface="华文细黑"/>
              </a:rPr>
              <a:t>(</a:t>
            </a:r>
            <a:r>
              <a:rPr lang="zh-CN" altLang="zh-CN" sz="2800" kern="100" dirty="0">
                <a:latin typeface="Times New Roman"/>
                <a:ea typeface="华文细黑"/>
                <a:cs typeface="Times New Roman"/>
              </a:rPr>
              <a:t>或设置实验</a:t>
            </a:r>
            <a:r>
              <a:rPr lang="en-US" altLang="zh-CN" sz="2800" kern="100" dirty="0">
                <a:latin typeface="Times New Roman"/>
                <a:ea typeface="华文细黑"/>
              </a:rPr>
              <a:t>)</a:t>
            </a:r>
            <a:r>
              <a:rPr lang="zh-CN" altLang="zh-CN" sz="2800" kern="100" dirty="0">
                <a:latin typeface="Times New Roman"/>
                <a:ea typeface="华文细黑"/>
                <a:cs typeface="Times New Roman"/>
              </a:rPr>
              <a:t>要有效，且变量统一，否则无法作出正确判断。</a:t>
            </a:r>
            <a:endParaRPr lang="zh-CN" altLang="en-US" sz="2800" dirty="0"/>
          </a:p>
        </p:txBody>
      </p:sp>
    </p:spTree>
    <p:extLst>
      <p:ext uri="{BB962C8B-B14F-4D97-AF65-F5344CB8AC3E}">
        <p14:creationId xmlns:p14="http://schemas.microsoft.com/office/powerpoint/2010/main" val="26093355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57240" y="765498"/>
            <a:ext cx="11074344" cy="2271904"/>
          </a:xfrm>
          <a:prstGeom prst="rect">
            <a:avLst/>
          </a:prstGeom>
        </p:spPr>
        <p:txBody>
          <a:bodyPr>
            <a:spAutoFit/>
          </a:bodyPr>
          <a:lstStyle/>
          <a:p>
            <a:pPr lvl="0" algn="just">
              <a:lnSpc>
                <a:spcPct val="130000"/>
              </a:lnSpc>
              <a:tabLst>
                <a:tab pos="1890395" algn="l"/>
              </a:tabLst>
            </a:pPr>
            <a:r>
              <a:rPr lang="en-US" altLang="zh-CN" sz="2800" kern="100" dirty="0">
                <a:latin typeface="Times New Roman"/>
                <a:ea typeface="华文细黑"/>
              </a:rPr>
              <a:t>1</a:t>
            </a:r>
            <a:r>
              <a:rPr lang="zh-CN" altLang="zh-CN" sz="2800" kern="100" dirty="0">
                <a:latin typeface="Times New Roman"/>
                <a:ea typeface="华文细黑"/>
                <a:cs typeface="Times New Roman"/>
              </a:rPr>
              <a:t>．某小组利用</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溶液和酸性</a:t>
            </a:r>
            <a:r>
              <a:rPr lang="en-US" altLang="zh-CN" sz="2800" kern="100" dirty="0">
                <a:latin typeface="Times New Roman"/>
                <a:ea typeface="华文细黑"/>
              </a:rPr>
              <a:t>KMnO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溶液反应来探究</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外界条件对化学反应速率的影响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。实验时，先分别量取两种溶液，然后倒入试管中迅速振荡混合均匀，开始计时，通过测定褪色所需时间来判断反应的快慢。该小组设计了如下方案。</a:t>
            </a:r>
            <a:endParaRPr lang="zh-CN" altLang="zh-CN" sz="2800" kern="100" dirty="0">
              <a:solidFill>
                <a:prstClr val="black"/>
              </a:solidFill>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644580124"/>
              </p:ext>
            </p:extLst>
          </p:nvPr>
        </p:nvGraphicFramePr>
        <p:xfrm>
          <a:off x="910630" y="3069754"/>
          <a:ext cx="9433048" cy="3222435"/>
        </p:xfrm>
        <a:graphic>
          <a:graphicData uri="http://schemas.openxmlformats.org/drawingml/2006/table">
            <a:tbl>
              <a:tblPr/>
              <a:tblGrid>
                <a:gridCol w="1803434"/>
                <a:gridCol w="1940982"/>
                <a:gridCol w="1664907"/>
                <a:gridCol w="1935493"/>
                <a:gridCol w="1115570"/>
                <a:gridCol w="972662"/>
              </a:tblGrid>
              <a:tr h="461661">
                <a:tc rowSpan="2">
                  <a:txBody>
                    <a:bodyPr/>
                    <a:lstStyle/>
                    <a:p>
                      <a:pPr algn="ctr">
                        <a:lnSpc>
                          <a:spcPct val="150000"/>
                        </a:lnSpc>
                        <a:spcAft>
                          <a:spcPts val="0"/>
                        </a:spcAft>
                        <a:tabLst>
                          <a:tab pos="2430780" algn="l"/>
                        </a:tabLst>
                      </a:pPr>
                      <a:r>
                        <a:rPr lang="zh-CN" sz="2400" kern="100" dirty="0">
                          <a:effectLst/>
                          <a:latin typeface="Times New Roman"/>
                          <a:ea typeface="华文细黑"/>
                          <a:cs typeface="Times New Roman"/>
                        </a:rPr>
                        <a:t>编号</a:t>
                      </a:r>
                      <a:endParaRPr lang="zh-CN" sz="24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tabLst>
                          <a:tab pos="2430780" algn="l"/>
                        </a:tabLst>
                      </a:pPr>
                      <a:r>
                        <a:rPr lang="en-US" sz="2400" kern="100" dirty="0">
                          <a:effectLst/>
                          <a:latin typeface="Times New Roman"/>
                          <a:ea typeface="华文细黑"/>
                          <a:cs typeface="Courier New"/>
                        </a:rPr>
                        <a:t>H</a:t>
                      </a:r>
                      <a:r>
                        <a:rPr lang="en-US" sz="2400" kern="100" baseline="-25000" dirty="0">
                          <a:effectLst/>
                          <a:latin typeface="Times New Roman"/>
                          <a:ea typeface="华文细黑"/>
                          <a:cs typeface="Courier New"/>
                        </a:rPr>
                        <a:t>2</a:t>
                      </a:r>
                      <a:r>
                        <a:rPr lang="en-US" sz="2400" kern="100" dirty="0">
                          <a:effectLst/>
                          <a:latin typeface="Times New Roman"/>
                          <a:ea typeface="华文细黑"/>
                          <a:cs typeface="Courier New"/>
                        </a:rPr>
                        <a:t>C</a:t>
                      </a:r>
                      <a:r>
                        <a:rPr lang="en-US" sz="2400" kern="100" baseline="-25000" dirty="0">
                          <a:effectLst/>
                          <a:latin typeface="Times New Roman"/>
                          <a:ea typeface="华文细黑"/>
                          <a:cs typeface="Courier New"/>
                        </a:rPr>
                        <a:t>2</a:t>
                      </a:r>
                      <a:r>
                        <a:rPr lang="en-US" sz="2400" kern="100" dirty="0">
                          <a:effectLst/>
                          <a:latin typeface="Times New Roman"/>
                          <a:ea typeface="华文细黑"/>
                          <a:cs typeface="Courier New"/>
                        </a:rPr>
                        <a:t>O</a:t>
                      </a:r>
                      <a:r>
                        <a:rPr lang="en-US" sz="2400" kern="100" baseline="-25000" dirty="0">
                          <a:effectLst/>
                          <a:latin typeface="Times New Roman"/>
                          <a:ea typeface="华文细黑"/>
                          <a:cs typeface="Courier New"/>
                        </a:rPr>
                        <a:t>4</a:t>
                      </a:r>
                      <a:r>
                        <a:rPr lang="zh-CN" sz="2400" kern="100" dirty="0">
                          <a:effectLst/>
                          <a:latin typeface="Times New Roman"/>
                          <a:ea typeface="华文细黑"/>
                          <a:cs typeface="Times New Roman"/>
                        </a:rPr>
                        <a:t>溶液</a:t>
                      </a:r>
                      <a:endParaRPr lang="zh-CN" sz="24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3">
                  <a:txBody>
                    <a:bodyPr/>
                    <a:lstStyle/>
                    <a:p>
                      <a:pPr algn="ctr">
                        <a:lnSpc>
                          <a:spcPct val="150000"/>
                        </a:lnSpc>
                        <a:spcAft>
                          <a:spcPts val="0"/>
                        </a:spcAft>
                        <a:tabLst>
                          <a:tab pos="2430780" algn="l"/>
                        </a:tabLst>
                      </a:pPr>
                      <a:r>
                        <a:rPr lang="zh-CN" sz="2400" kern="100">
                          <a:effectLst/>
                          <a:latin typeface="Times New Roman"/>
                          <a:ea typeface="华文细黑"/>
                          <a:cs typeface="Times New Roman"/>
                        </a:rPr>
                        <a:t>酸性</a:t>
                      </a:r>
                      <a:r>
                        <a:rPr lang="en-US" sz="2400" kern="100">
                          <a:effectLst/>
                          <a:latin typeface="Times New Roman"/>
                          <a:ea typeface="华文细黑"/>
                          <a:cs typeface="Courier New"/>
                        </a:rPr>
                        <a:t>KMnO</a:t>
                      </a:r>
                      <a:r>
                        <a:rPr lang="en-US" sz="2400" kern="100" baseline="-25000">
                          <a:effectLst/>
                          <a:latin typeface="Times New Roman"/>
                          <a:ea typeface="华文细黑"/>
                          <a:cs typeface="Courier New"/>
                        </a:rPr>
                        <a:t>4</a:t>
                      </a:r>
                      <a:r>
                        <a:rPr lang="zh-CN" sz="2400" kern="100">
                          <a:effectLst/>
                          <a:latin typeface="Times New Roman"/>
                          <a:ea typeface="华文细黑"/>
                          <a:cs typeface="Times New Roman"/>
                        </a:rPr>
                        <a:t>溶液</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923321">
                <a:tc vMerge="1">
                  <a:txBody>
                    <a:bodyPr/>
                    <a:lstStyle/>
                    <a:p>
                      <a:endParaRPr lang="zh-CN" altLang="en-US"/>
                    </a:p>
                  </a:txBody>
                  <a:tcPr/>
                </a:tc>
                <a:tc>
                  <a:txBody>
                    <a:bodyPr/>
                    <a:lstStyle/>
                    <a:p>
                      <a:pPr algn="ctr">
                        <a:lnSpc>
                          <a:spcPct val="150000"/>
                        </a:lnSpc>
                        <a:spcAft>
                          <a:spcPts val="0"/>
                        </a:spcAft>
                        <a:tabLst>
                          <a:tab pos="2430780" algn="l"/>
                        </a:tabLst>
                      </a:pPr>
                      <a:r>
                        <a:rPr lang="zh-CN" sz="2400" kern="100">
                          <a:effectLst/>
                          <a:latin typeface="Times New Roman"/>
                          <a:ea typeface="华文细黑"/>
                          <a:cs typeface="Times New Roman"/>
                        </a:rPr>
                        <a:t>浓度</a:t>
                      </a:r>
                      <a:r>
                        <a:rPr lang="en-US" sz="2400" kern="100">
                          <a:effectLst/>
                          <a:latin typeface="Times New Roman"/>
                          <a:ea typeface="华文细黑"/>
                          <a:cs typeface="Courier New"/>
                        </a:rPr>
                        <a:t>/mol·L</a:t>
                      </a:r>
                      <a:r>
                        <a:rPr lang="zh-CN" sz="2400" kern="100" baseline="30000">
                          <a:effectLst/>
                          <a:latin typeface="Times New Roman"/>
                          <a:ea typeface="华文细黑"/>
                          <a:cs typeface="Times New Roman"/>
                        </a:rPr>
                        <a:t>－</a:t>
                      </a:r>
                      <a:r>
                        <a:rPr lang="en-US" sz="2400" kern="100" baseline="30000">
                          <a:effectLst/>
                          <a:latin typeface="Times New Roman"/>
                          <a:ea typeface="华文细黑"/>
                          <a:cs typeface="Courier New"/>
                        </a:rPr>
                        <a:t>1</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400" kern="100" dirty="0">
                          <a:effectLst/>
                          <a:latin typeface="Times New Roman"/>
                          <a:ea typeface="华文细黑"/>
                          <a:cs typeface="Times New Roman"/>
                        </a:rPr>
                        <a:t>体积</a:t>
                      </a:r>
                      <a:r>
                        <a:rPr lang="en-US" sz="2400" kern="100" dirty="0">
                          <a:effectLst/>
                          <a:latin typeface="Times New Roman"/>
                          <a:ea typeface="华文细黑"/>
                          <a:cs typeface="Courier New"/>
                        </a:rPr>
                        <a:t>/mL</a:t>
                      </a:r>
                      <a:endParaRPr lang="zh-CN" sz="24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400" kern="100">
                          <a:effectLst/>
                          <a:latin typeface="Times New Roman"/>
                          <a:ea typeface="华文细黑"/>
                          <a:cs typeface="Times New Roman"/>
                        </a:rPr>
                        <a:t>浓度</a:t>
                      </a:r>
                      <a:r>
                        <a:rPr lang="en-US" sz="2400" kern="100">
                          <a:effectLst/>
                          <a:latin typeface="Times New Roman"/>
                          <a:ea typeface="华文细黑"/>
                          <a:cs typeface="Courier New"/>
                        </a:rPr>
                        <a:t>/mol·L</a:t>
                      </a:r>
                      <a:r>
                        <a:rPr lang="zh-CN" sz="2400" kern="100" baseline="30000">
                          <a:effectLst/>
                          <a:latin typeface="Times New Roman"/>
                          <a:ea typeface="华文细黑"/>
                          <a:cs typeface="Times New Roman"/>
                        </a:rPr>
                        <a:t>－</a:t>
                      </a:r>
                      <a:r>
                        <a:rPr lang="en-US" sz="2400" kern="100" baseline="30000">
                          <a:effectLst/>
                          <a:latin typeface="Times New Roman"/>
                          <a:ea typeface="华文细黑"/>
                          <a:cs typeface="Courier New"/>
                        </a:rPr>
                        <a:t>1</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400" kern="100" dirty="0">
                          <a:effectLst/>
                          <a:latin typeface="Times New Roman"/>
                          <a:ea typeface="华文细黑"/>
                          <a:cs typeface="Times New Roman"/>
                        </a:rPr>
                        <a:t>体积</a:t>
                      </a:r>
                      <a:r>
                        <a:rPr lang="en-US" sz="2400" kern="100" dirty="0">
                          <a:effectLst/>
                          <a:latin typeface="Times New Roman"/>
                          <a:ea typeface="华文细黑"/>
                          <a:cs typeface="Courier New"/>
                        </a:rPr>
                        <a:t>/mL</a:t>
                      </a:r>
                      <a:endParaRPr lang="zh-CN" sz="24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400" kern="100" dirty="0" smtClean="0">
                          <a:effectLst/>
                          <a:latin typeface="Times New Roman"/>
                          <a:ea typeface="华文细黑"/>
                          <a:cs typeface="Times New Roman"/>
                        </a:rPr>
                        <a:t>温度</a:t>
                      </a:r>
                      <a:r>
                        <a:rPr lang="en-US" altLang="zh-CN" sz="2400" kern="100" dirty="0" smtClean="0">
                          <a:effectLst/>
                          <a:latin typeface="Times New Roman"/>
                          <a:ea typeface="华文细黑"/>
                          <a:cs typeface="Courier New"/>
                        </a:rPr>
                        <a:t>/</a:t>
                      </a:r>
                      <a:r>
                        <a:rPr lang="en-US" sz="2400" kern="100" dirty="0" smtClean="0">
                          <a:effectLst/>
                          <a:latin typeface="宋体"/>
                          <a:ea typeface="华文细黑"/>
                          <a:cs typeface="Times New Roman"/>
                        </a:rPr>
                        <a:t>℃</a:t>
                      </a:r>
                      <a:endParaRPr lang="zh-CN" sz="24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1661">
                <a:tc>
                  <a:txBody>
                    <a:bodyPr/>
                    <a:lstStyle/>
                    <a:p>
                      <a:pPr algn="ctr">
                        <a:lnSpc>
                          <a:spcPct val="150000"/>
                        </a:lnSpc>
                        <a:spcAft>
                          <a:spcPts val="0"/>
                        </a:spcAft>
                        <a:tabLst>
                          <a:tab pos="2430780" algn="l"/>
                        </a:tabLst>
                      </a:pPr>
                      <a:r>
                        <a:rPr lang="en-US" sz="2400" kern="100">
                          <a:effectLst/>
                          <a:latin typeface="宋体"/>
                          <a:ea typeface="华文细黑"/>
                          <a:cs typeface="Times New Roman"/>
                        </a:rPr>
                        <a:t>①</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0.10</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dirty="0">
                          <a:effectLst/>
                          <a:latin typeface="Times New Roman"/>
                          <a:ea typeface="华文细黑"/>
                          <a:cs typeface="Courier New"/>
                        </a:rPr>
                        <a:t>2.0</a:t>
                      </a:r>
                      <a:endParaRPr lang="zh-CN" sz="24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0.010</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4.0</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25</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1661">
                <a:tc>
                  <a:txBody>
                    <a:bodyPr/>
                    <a:lstStyle/>
                    <a:p>
                      <a:pPr algn="ctr">
                        <a:lnSpc>
                          <a:spcPct val="150000"/>
                        </a:lnSpc>
                        <a:spcAft>
                          <a:spcPts val="0"/>
                        </a:spcAft>
                        <a:tabLst>
                          <a:tab pos="2430780" algn="l"/>
                        </a:tabLst>
                      </a:pPr>
                      <a:r>
                        <a:rPr lang="en-US" sz="2400" kern="100">
                          <a:effectLst/>
                          <a:latin typeface="宋体"/>
                          <a:ea typeface="华文细黑"/>
                          <a:cs typeface="Times New Roman"/>
                        </a:rPr>
                        <a:t>②</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0.20</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2.0</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0.010</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4.0</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25</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1661">
                <a:tc>
                  <a:txBody>
                    <a:bodyPr/>
                    <a:lstStyle/>
                    <a:p>
                      <a:pPr algn="ctr">
                        <a:lnSpc>
                          <a:spcPct val="150000"/>
                        </a:lnSpc>
                        <a:spcAft>
                          <a:spcPts val="0"/>
                        </a:spcAft>
                        <a:tabLst>
                          <a:tab pos="2430780" algn="l"/>
                        </a:tabLst>
                      </a:pPr>
                      <a:r>
                        <a:rPr lang="en-US" sz="2400" kern="100">
                          <a:effectLst/>
                          <a:latin typeface="宋体"/>
                          <a:ea typeface="华文细黑"/>
                          <a:cs typeface="Times New Roman"/>
                        </a:rPr>
                        <a:t>③</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0.20</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2.0</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0.010</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4.0</a:t>
                      </a:r>
                      <a:endParaRPr lang="zh-CN" sz="24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dirty="0">
                          <a:effectLst/>
                          <a:latin typeface="Times New Roman"/>
                          <a:ea typeface="华文细黑"/>
                          <a:cs typeface="Courier New"/>
                        </a:rPr>
                        <a:t>50</a:t>
                      </a:r>
                      <a:endParaRPr lang="zh-CN" sz="24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Rectangle 21">
            <a:hlinkClick r:id="rId2"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Tree>
    <p:extLst>
      <p:ext uri="{BB962C8B-B14F-4D97-AF65-F5344CB8AC3E}">
        <p14:creationId xmlns:p14="http://schemas.microsoft.com/office/powerpoint/2010/main" val="15005175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4892" y="693490"/>
            <a:ext cx="11296938" cy="2031325"/>
          </a:xfrm>
          <a:prstGeom prst="rect">
            <a:avLst/>
          </a:prstGeom>
        </p:spPr>
        <p:txBody>
          <a:bodyPr>
            <a:spAutoFit/>
          </a:bodyPr>
          <a:lstStyle/>
          <a:p>
            <a:pPr lvl="0" algn="just">
              <a:lnSpc>
                <a:spcPct val="150000"/>
              </a:lnSpc>
              <a:tabLst>
                <a:tab pos="1890395" algn="l"/>
              </a:tabLst>
            </a:pPr>
            <a:r>
              <a:rPr lang="en-US" altLang="zh-CN" sz="2800" kern="100" dirty="0">
                <a:latin typeface="Times New Roman"/>
                <a:ea typeface="华文细黑"/>
              </a:rPr>
              <a:t>(1)</a:t>
            </a:r>
            <a:r>
              <a:rPr lang="zh-CN" altLang="zh-CN" sz="2800" kern="100" dirty="0">
                <a:latin typeface="Times New Roman"/>
                <a:ea typeface="华文细黑"/>
                <a:cs typeface="Times New Roman"/>
              </a:rPr>
              <a:t>已知反应后</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转化为</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逸出，</a:t>
            </a:r>
            <a:r>
              <a:rPr lang="en-US" altLang="zh-CN" sz="2800" kern="100" dirty="0">
                <a:latin typeface="Times New Roman"/>
                <a:ea typeface="华文细黑"/>
              </a:rPr>
              <a:t>KMnO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溶液转化为</a:t>
            </a:r>
            <a:r>
              <a:rPr lang="en-US" altLang="zh-CN" sz="2800" kern="100" dirty="0">
                <a:latin typeface="Times New Roman"/>
                <a:ea typeface="华文细黑"/>
              </a:rPr>
              <a:t>MnSO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，每消耗</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H</a:t>
            </a:r>
            <a:r>
              <a:rPr lang="en-US" altLang="zh-CN" sz="2800" kern="100" baseline="-25000" dirty="0">
                <a:latin typeface="Times New Roman"/>
                <a:ea typeface="华文细黑"/>
              </a:rPr>
              <a:t>2</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转移</a:t>
            </a:r>
            <a:r>
              <a:rPr lang="en-US" altLang="zh-CN" sz="2800" kern="100" dirty="0" smtClean="0">
                <a:latin typeface="Times New Roman"/>
                <a:ea typeface="华文细黑"/>
              </a:rPr>
              <a:t>___</a:t>
            </a:r>
            <a:r>
              <a:rPr lang="en-US" altLang="zh-CN" sz="2800" kern="100" dirty="0" err="1" smtClean="0">
                <a:latin typeface="Times New Roman"/>
                <a:ea typeface="华文细黑"/>
              </a:rPr>
              <a:t>mol</a:t>
            </a:r>
            <a:r>
              <a:rPr lang="zh-CN" altLang="zh-CN" sz="2800" kern="100" dirty="0">
                <a:latin typeface="Times New Roman"/>
                <a:ea typeface="华文细黑"/>
                <a:cs typeface="Times New Roman"/>
              </a:rPr>
              <a:t>电子。为了观察到紫色褪去，</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与</a:t>
            </a:r>
            <a:r>
              <a:rPr lang="en-US" altLang="zh-CN" sz="2800" kern="100" dirty="0">
                <a:latin typeface="Times New Roman"/>
                <a:ea typeface="华文细黑"/>
              </a:rPr>
              <a:t>KMnO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初始的物质的量需要满足的关系为</a:t>
            </a:r>
            <a:r>
              <a:rPr lang="en-US" altLang="zh-CN" sz="2800" i="1" kern="100" dirty="0">
                <a:latin typeface="Times New Roman"/>
                <a:ea typeface="华文细黑"/>
              </a:rPr>
              <a:t>n</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dirty="0">
                <a:latin typeface="宋体"/>
                <a:ea typeface="华文细黑"/>
                <a:cs typeface="Times New Roman"/>
              </a:rPr>
              <a:t>∶</a:t>
            </a:r>
            <a:r>
              <a:rPr lang="en-US" altLang="zh-CN" sz="2800" i="1" kern="100" dirty="0">
                <a:latin typeface="Times New Roman"/>
                <a:ea typeface="华文细黑"/>
              </a:rPr>
              <a:t>n</a:t>
            </a:r>
            <a:r>
              <a:rPr lang="en-US" altLang="zh-CN" sz="2800" kern="100" dirty="0">
                <a:latin typeface="Times New Roman"/>
                <a:ea typeface="华文细黑"/>
              </a:rPr>
              <a:t>(KMnO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dirty="0">
                <a:latin typeface="宋体"/>
                <a:ea typeface="华文细黑"/>
                <a:cs typeface="Times New Roman"/>
              </a:rPr>
              <a:t>≥</a:t>
            </a:r>
            <a:r>
              <a:rPr lang="en-US" altLang="zh-CN" sz="2800" kern="100" dirty="0" smtClean="0">
                <a:latin typeface="Times New Roman"/>
                <a:ea typeface="华文细黑"/>
              </a:rPr>
              <a:t>____</a:t>
            </a:r>
            <a:r>
              <a:rPr lang="zh-CN" altLang="zh-CN" sz="2800" kern="100" dirty="0" smtClean="0">
                <a:latin typeface="Times New Roman"/>
                <a:ea typeface="华文细黑"/>
                <a:cs typeface="Times New Roman"/>
              </a:rPr>
              <a:t>。</a:t>
            </a:r>
            <a:endParaRPr lang="zh-CN" altLang="zh-CN" sz="2800" b="1" kern="100" dirty="0">
              <a:solidFill>
                <a:schemeClr val="accent6">
                  <a:lumMod val="75000"/>
                </a:schemeClr>
              </a:solidFill>
              <a:latin typeface="Times New Roman"/>
              <a:ea typeface="华文细黑"/>
              <a:cs typeface="Courier New"/>
            </a:endParaRPr>
          </a:p>
        </p:txBody>
      </p:sp>
      <p:sp>
        <p:nvSpPr>
          <p:cNvPr id="3" name="矩形 2"/>
          <p:cNvSpPr/>
          <p:nvPr/>
        </p:nvSpPr>
        <p:spPr>
          <a:xfrm>
            <a:off x="557977" y="2912378"/>
            <a:ext cx="10793813" cy="2677656"/>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C</a:t>
            </a:r>
            <a:r>
              <a:rPr lang="en-US" altLang="zh-CN" sz="2800" kern="100" baseline="-25000" dirty="0" smtClean="0">
                <a:latin typeface="Times New Roman"/>
                <a:ea typeface="华文细黑"/>
              </a:rPr>
              <a:t>2</a:t>
            </a:r>
            <a:r>
              <a:rPr lang="en-US" altLang="zh-CN" sz="2800" kern="100" dirty="0" smtClean="0">
                <a:latin typeface="Times New Roman"/>
                <a:ea typeface="华文细黑"/>
              </a:rPr>
              <a:t>O</a:t>
            </a:r>
            <a:r>
              <a:rPr lang="en-US" altLang="zh-CN" sz="2800" kern="100" baseline="-25000" dirty="0" smtClean="0">
                <a:latin typeface="Times New Roman"/>
                <a:ea typeface="华文细黑"/>
              </a:rPr>
              <a:t>4</a:t>
            </a:r>
            <a:r>
              <a:rPr lang="zh-CN" altLang="zh-CN" sz="2800" kern="100" dirty="0">
                <a:latin typeface="Times New Roman"/>
                <a:ea typeface="华文细黑"/>
                <a:cs typeface="Times New Roman"/>
              </a:rPr>
              <a:t>中碳的化合价是＋</a:t>
            </a:r>
            <a:r>
              <a:rPr lang="en-US" altLang="zh-CN" sz="2800" kern="100" dirty="0">
                <a:latin typeface="Times New Roman"/>
                <a:ea typeface="华文细黑"/>
              </a:rPr>
              <a:t>3</a:t>
            </a:r>
            <a:r>
              <a:rPr lang="zh-CN" altLang="zh-CN" sz="2800" kern="100" dirty="0">
                <a:latin typeface="Times New Roman"/>
                <a:ea typeface="华文细黑"/>
                <a:cs typeface="Times New Roman"/>
              </a:rPr>
              <a:t>价，</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中碳的化合价为＋</a:t>
            </a:r>
            <a:r>
              <a:rPr lang="en-US" altLang="zh-CN" sz="2800" kern="100" dirty="0">
                <a:latin typeface="Times New Roman"/>
                <a:ea typeface="华文细黑"/>
              </a:rPr>
              <a:t>4</a:t>
            </a:r>
            <a:r>
              <a:rPr lang="zh-CN" altLang="zh-CN" sz="2800" kern="100" dirty="0">
                <a:latin typeface="Times New Roman"/>
                <a:ea typeface="华文细黑"/>
                <a:cs typeface="Times New Roman"/>
              </a:rPr>
              <a:t>价，故每消耗</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H</a:t>
            </a:r>
            <a:r>
              <a:rPr lang="en-US" altLang="zh-CN" sz="2800" kern="100" baseline="-25000" dirty="0">
                <a:latin typeface="Times New Roman"/>
                <a:ea typeface="华文细黑"/>
              </a:rPr>
              <a:t>2</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转移</a:t>
            </a:r>
            <a:r>
              <a:rPr lang="en-US" altLang="zh-CN" sz="2800" kern="100" dirty="0">
                <a:latin typeface="Times New Roman"/>
                <a:ea typeface="华文细黑"/>
              </a:rPr>
              <a:t>2 </a:t>
            </a:r>
            <a:r>
              <a:rPr lang="en-US" altLang="zh-CN" sz="2800" kern="100" dirty="0" err="1">
                <a:latin typeface="Times New Roman"/>
                <a:ea typeface="华文细黑"/>
              </a:rPr>
              <a:t>mol</a:t>
            </a:r>
            <a:r>
              <a:rPr lang="zh-CN" altLang="zh-CN" sz="2800" kern="100" dirty="0">
                <a:latin typeface="Times New Roman"/>
                <a:ea typeface="华文细黑"/>
                <a:cs typeface="Times New Roman"/>
              </a:rPr>
              <a:t>电子，配平反应方程式为</a:t>
            </a:r>
            <a:r>
              <a:rPr lang="en-US" altLang="zh-CN" sz="2800" kern="100" dirty="0">
                <a:latin typeface="Times New Roman"/>
                <a:ea typeface="华文细黑"/>
              </a:rPr>
              <a:t>2KMnO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5H</a:t>
            </a:r>
            <a:r>
              <a:rPr lang="en-US" altLang="zh-CN" sz="2800" kern="100" baseline="-25000" dirty="0">
                <a:latin typeface="Times New Roman"/>
                <a:ea typeface="华文细黑"/>
              </a:rPr>
              <a:t>2</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spc="-80" dirty="0">
                <a:latin typeface="Times New Roman"/>
                <a:ea typeface="华文细黑"/>
              </a:rPr>
              <a:t>==</a:t>
            </a:r>
            <a:r>
              <a:rPr lang="en-US" altLang="zh-CN" sz="2800" kern="100" dirty="0">
                <a:latin typeface="Times New Roman"/>
                <a:ea typeface="华文细黑"/>
              </a:rPr>
              <a:t>=K</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2MnSO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10CO</a:t>
            </a:r>
            <a:r>
              <a:rPr lang="en-US" altLang="zh-CN" sz="2800" kern="100" baseline="-25000" dirty="0">
                <a:latin typeface="Times New Roman"/>
                <a:ea typeface="华文细黑"/>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8H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，为保证</a:t>
            </a:r>
            <a:r>
              <a:rPr lang="en-US" altLang="zh-CN" sz="2800" kern="100" dirty="0">
                <a:latin typeface="Times New Roman"/>
                <a:ea typeface="华文细黑"/>
              </a:rPr>
              <a:t>KMnO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完全反应，</a:t>
            </a:r>
            <a:r>
              <a:rPr lang="en-US" altLang="zh-CN" sz="2800" i="1" kern="100" dirty="0">
                <a:latin typeface="Times New Roman"/>
                <a:ea typeface="华文细黑"/>
              </a:rPr>
              <a:t>c</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dirty="0">
                <a:latin typeface="宋体"/>
                <a:ea typeface="华文细黑"/>
                <a:cs typeface="Times New Roman"/>
              </a:rPr>
              <a:t>∶</a:t>
            </a:r>
            <a:r>
              <a:rPr lang="en-US" altLang="zh-CN" sz="2800" i="1" kern="100" dirty="0">
                <a:latin typeface="Times New Roman"/>
                <a:ea typeface="华文细黑"/>
              </a:rPr>
              <a:t>c</a:t>
            </a:r>
            <a:r>
              <a:rPr lang="en-US" altLang="zh-CN" sz="2800" kern="100" dirty="0">
                <a:latin typeface="Times New Roman"/>
                <a:ea typeface="华文细黑"/>
              </a:rPr>
              <a:t>(KMnO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dirty="0">
                <a:latin typeface="宋体"/>
                <a:ea typeface="华文细黑"/>
                <a:cs typeface="Times New Roman"/>
              </a:rPr>
              <a:t>≥</a:t>
            </a:r>
            <a:r>
              <a:rPr lang="en-US" altLang="zh-CN" sz="2800" kern="100" dirty="0">
                <a:latin typeface="Times New Roman"/>
                <a:ea typeface="华文细黑"/>
              </a:rPr>
              <a:t>2.5</a:t>
            </a:r>
            <a:r>
              <a:rPr lang="zh-CN" altLang="zh-CN" sz="2800" kern="100" dirty="0">
                <a:latin typeface="Times New Roman"/>
                <a:ea typeface="华文细黑"/>
                <a:cs typeface="Times New Roman"/>
              </a:rPr>
              <a:t>。</a:t>
            </a:r>
            <a:endParaRPr lang="zh-CN" altLang="en-US" sz="2800" dirty="0"/>
          </a:p>
        </p:txBody>
      </p:sp>
      <p:sp>
        <p:nvSpPr>
          <p:cNvPr id="5" name="矩形 4"/>
          <p:cNvSpPr/>
          <p:nvPr/>
        </p:nvSpPr>
        <p:spPr>
          <a:xfrm>
            <a:off x="3987954" y="1485578"/>
            <a:ext cx="723275" cy="523220"/>
          </a:xfrm>
          <a:prstGeom prst="rect">
            <a:avLst/>
          </a:prstGeom>
        </p:spPr>
        <p:txBody>
          <a:bodyPr wrap="none">
            <a:spAutoFit/>
          </a:bodyPr>
          <a:lstStyle/>
          <a:p>
            <a:r>
              <a:rPr lang="en-US" altLang="zh-CN" sz="2800" kern="100" dirty="0" smtClean="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　</a:t>
            </a:r>
            <a:endParaRPr lang="zh-CN" altLang="en-US" sz="2800" dirty="0">
              <a:solidFill>
                <a:schemeClr val="accent6">
                  <a:lumMod val="75000"/>
                </a:schemeClr>
              </a:solidFill>
            </a:endParaRPr>
          </a:p>
        </p:txBody>
      </p:sp>
      <p:sp>
        <p:nvSpPr>
          <p:cNvPr id="8" name="矩形 7"/>
          <p:cNvSpPr/>
          <p:nvPr/>
        </p:nvSpPr>
        <p:spPr>
          <a:xfrm>
            <a:off x="10847734" y="2133650"/>
            <a:ext cx="992579" cy="523220"/>
          </a:xfrm>
          <a:prstGeom prst="rect">
            <a:avLst/>
          </a:prstGeom>
        </p:spPr>
        <p:txBody>
          <a:bodyPr wrap="none">
            <a:spAutoFit/>
          </a:bodyPr>
          <a:lstStyle/>
          <a:p>
            <a:pPr lvl="0"/>
            <a:r>
              <a:rPr lang="en-US" altLang="zh-CN" sz="2800" kern="100" dirty="0">
                <a:solidFill>
                  <a:srgbClr val="F79646">
                    <a:lumMod val="75000"/>
                  </a:srgbClr>
                </a:solidFill>
                <a:latin typeface="Times New Roman"/>
                <a:ea typeface="华文细黑"/>
              </a:rPr>
              <a:t>2.5</a:t>
            </a:r>
            <a:r>
              <a:rPr lang="zh-CN" altLang="zh-CN" sz="2800" kern="100" dirty="0">
                <a:solidFill>
                  <a:srgbClr val="F79646">
                    <a:lumMod val="75000"/>
                  </a:srgbClr>
                </a:solidFill>
                <a:latin typeface="Times New Roman"/>
                <a:ea typeface="华文细黑"/>
                <a:cs typeface="Times New Roman"/>
              </a:rPr>
              <a:t>　</a:t>
            </a:r>
            <a:endParaRPr lang="zh-CN" altLang="en-US" sz="2800" dirty="0">
              <a:solidFill>
                <a:srgbClr val="F79646">
                  <a:lumMod val="75000"/>
                </a:srgbClr>
              </a:solidFill>
            </a:endParaRPr>
          </a:p>
        </p:txBody>
      </p:sp>
      <p:sp>
        <p:nvSpPr>
          <p:cNvPr id="6" name="Rectangle 21">
            <a:hlinkClick r:id="rId2"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711855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3" grpId="0"/>
      <p:bldP spid="3" grpId="1"/>
      <p:bldP spid="5" grpId="0"/>
      <p:bldP spid="5" grpId="1"/>
      <p:bldP spid="8" grpId="0"/>
      <p:bldP spid="8"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28389" y="1017962"/>
            <a:ext cx="10269944" cy="3563960"/>
          </a:xfrm>
          <a:prstGeom prst="rect">
            <a:avLst/>
          </a:prstGeom>
        </p:spPr>
        <p:txBody>
          <a:bodyPr>
            <a:spAutoFit/>
          </a:bodyPr>
          <a:lstStyle/>
          <a:p>
            <a:pPr lvl="0" algn="just">
              <a:lnSpc>
                <a:spcPct val="150000"/>
              </a:lnSpc>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探究温度对化学反应速率影响的实验编号是</a:t>
            </a:r>
            <a:r>
              <a:rPr lang="en-US" altLang="zh-CN" sz="2800" kern="100" dirty="0">
                <a:latin typeface="Times New Roman"/>
                <a:ea typeface="华文细黑"/>
              </a:rPr>
              <a:t>________(</a:t>
            </a:r>
            <a:r>
              <a:rPr lang="zh-CN" altLang="zh-CN" sz="2800" kern="100" dirty="0">
                <a:latin typeface="Times New Roman"/>
                <a:ea typeface="华文细黑"/>
                <a:cs typeface="Times New Roman"/>
              </a:rPr>
              <a:t>填编号，下同</a:t>
            </a:r>
            <a:r>
              <a:rPr lang="en-US" altLang="zh-CN" sz="2800" kern="100" dirty="0">
                <a:latin typeface="Times New Roman"/>
                <a:ea typeface="华文细黑"/>
              </a:rPr>
              <a:t>)</a:t>
            </a:r>
            <a:r>
              <a:rPr lang="zh-CN" altLang="zh-CN" sz="2800" kern="100" dirty="0">
                <a:latin typeface="Times New Roman"/>
                <a:ea typeface="华文细黑"/>
                <a:cs typeface="Times New Roman"/>
              </a:rPr>
              <a:t>，可探究反应物浓度对化学反应速率影响的实验编号是</a:t>
            </a:r>
            <a:r>
              <a:rPr lang="en-US" altLang="zh-CN" sz="2800" kern="100" dirty="0">
                <a:latin typeface="Times New Roman"/>
                <a:ea typeface="华文细黑"/>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探究温度对反应速率的影响，则浓度必然相同，则为编号</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；同理探究浓度对反应速率的影响的实验是</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a:t>
            </a:r>
            <a:endParaRPr lang="zh-CN" altLang="zh-CN" sz="2800" b="1" kern="100" dirty="0">
              <a:solidFill>
                <a:schemeClr val="accent6">
                  <a:lumMod val="75000"/>
                </a:schemeClr>
              </a:solidFill>
              <a:latin typeface="Times New Roman"/>
              <a:ea typeface="华文细黑"/>
              <a:cs typeface="Courier New"/>
            </a:endParaRPr>
          </a:p>
        </p:txBody>
      </p:sp>
      <p:sp>
        <p:nvSpPr>
          <p:cNvPr id="3" name="矩形 2"/>
          <p:cNvSpPr/>
          <p:nvPr/>
        </p:nvSpPr>
        <p:spPr>
          <a:xfrm>
            <a:off x="8434689" y="1106374"/>
            <a:ext cx="162095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②</a:t>
            </a:r>
            <a:r>
              <a:rPr lang="zh-CN" altLang="zh-CN" sz="2800" kern="100" dirty="0">
                <a:solidFill>
                  <a:schemeClr val="accent6">
                    <a:lumMod val="75000"/>
                  </a:schemeClr>
                </a:solidFill>
                <a:latin typeface="Times New Roman"/>
                <a:ea typeface="华文细黑"/>
              </a:rPr>
              <a:t>和</a:t>
            </a:r>
            <a:r>
              <a:rPr lang="en-US" altLang="zh-CN" sz="2800" kern="100" dirty="0">
                <a:solidFill>
                  <a:schemeClr val="accent6">
                    <a:lumMod val="75000"/>
                  </a:schemeClr>
                </a:solidFill>
                <a:latin typeface="Times New Roman"/>
                <a:ea typeface="华文细黑"/>
              </a:rPr>
              <a:t>③</a:t>
            </a:r>
            <a:r>
              <a:rPr lang="zh-CN" altLang="zh-CN" sz="2800" kern="100" dirty="0">
                <a:solidFill>
                  <a:schemeClr val="accent6">
                    <a:lumMod val="75000"/>
                  </a:schemeClr>
                </a:solidFill>
                <a:latin typeface="Times New Roman"/>
                <a:ea typeface="华文细黑"/>
              </a:rPr>
              <a:t>　</a:t>
            </a:r>
            <a:endParaRPr lang="zh-CN" altLang="en-US" sz="2800" kern="100" dirty="0">
              <a:solidFill>
                <a:schemeClr val="accent6">
                  <a:lumMod val="75000"/>
                </a:schemeClr>
              </a:solidFill>
              <a:latin typeface="Times New Roman"/>
              <a:ea typeface="华文细黑"/>
            </a:endParaRPr>
          </a:p>
        </p:txBody>
      </p:sp>
      <p:sp>
        <p:nvSpPr>
          <p:cNvPr id="5" name="矩形 4"/>
          <p:cNvSpPr/>
          <p:nvPr/>
        </p:nvSpPr>
        <p:spPr>
          <a:xfrm>
            <a:off x="1270670" y="2349674"/>
            <a:ext cx="1620957" cy="523220"/>
          </a:xfrm>
          <a:prstGeom prst="rect">
            <a:avLst/>
          </a:prstGeom>
        </p:spPr>
        <p:txBody>
          <a:bodyPr wrap="none">
            <a:spAutoFit/>
          </a:bodyPr>
          <a:lstStyle/>
          <a:p>
            <a:pPr lvl="0"/>
            <a:r>
              <a:rPr lang="en-US" altLang="zh-CN" sz="2800" kern="100" dirty="0">
                <a:solidFill>
                  <a:srgbClr val="F79646">
                    <a:lumMod val="75000"/>
                  </a:srgbClr>
                </a:solidFill>
                <a:latin typeface="Times New Roman"/>
                <a:ea typeface="华文细黑"/>
              </a:rPr>
              <a:t>①</a:t>
            </a:r>
            <a:r>
              <a:rPr lang="zh-CN" altLang="zh-CN" sz="2800" kern="100" dirty="0">
                <a:solidFill>
                  <a:srgbClr val="F79646">
                    <a:lumMod val="75000"/>
                  </a:srgbClr>
                </a:solidFill>
                <a:latin typeface="Times New Roman"/>
                <a:ea typeface="华文细黑"/>
              </a:rPr>
              <a:t>和</a:t>
            </a:r>
            <a:r>
              <a:rPr lang="en-US" altLang="zh-CN" sz="2800" kern="100" dirty="0">
                <a:solidFill>
                  <a:srgbClr val="F79646">
                    <a:lumMod val="75000"/>
                  </a:srgbClr>
                </a:solidFill>
                <a:latin typeface="Times New Roman"/>
                <a:ea typeface="华文细黑"/>
              </a:rPr>
              <a:t>②</a:t>
            </a:r>
            <a:r>
              <a:rPr lang="zh-CN" altLang="zh-CN" sz="2800" kern="100" dirty="0">
                <a:solidFill>
                  <a:srgbClr val="F79646">
                    <a:lumMod val="75000"/>
                  </a:srgbClr>
                </a:solidFill>
                <a:latin typeface="Times New Roman"/>
                <a:ea typeface="华文细黑"/>
              </a:rPr>
              <a:t>　</a:t>
            </a:r>
            <a:endParaRPr lang="zh-CN" altLang="en-US" sz="2800" kern="100" dirty="0">
              <a:solidFill>
                <a:srgbClr val="F79646">
                  <a:lumMod val="75000"/>
                </a:srgbClr>
              </a:solidFill>
              <a:latin typeface="Times New Roman"/>
              <a:ea typeface="华文细黑"/>
            </a:endParaRPr>
          </a:p>
        </p:txBody>
      </p:sp>
      <p:sp>
        <p:nvSpPr>
          <p:cNvPr id="6" name="Rectangle 21">
            <a:hlinkClick r:id="rId2"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9960852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xEl>
                                              <p:pRg st="1" end="1"/>
                                            </p:txEl>
                                          </p:spTgt>
                                        </p:tgtEl>
                                      </p:cBhvr>
                                    </p:animEffect>
                                    <p:set>
                                      <p:cBhvr>
                                        <p:cTn id="20" dur="1" fill="hold">
                                          <p:stCondLst>
                                            <p:cond delay="499"/>
                                          </p:stCondLst>
                                        </p:cTn>
                                        <p:tgtEl>
                                          <p:spTgt spid="7">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3" grpId="0"/>
      <p:bldP spid="3" grpId="1"/>
      <p:bldP spid="5" grpId="0"/>
      <p:bldP spid="5"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57977" y="621482"/>
            <a:ext cx="11010769" cy="1949508"/>
          </a:xfrm>
          <a:prstGeom prst="rect">
            <a:avLst/>
          </a:prstGeom>
        </p:spPr>
        <p:txBody>
          <a:bodyPr>
            <a:spAutoFit/>
          </a:bodyPr>
          <a:lstStyle/>
          <a:p>
            <a:pPr algn="just">
              <a:lnSpc>
                <a:spcPct val="150000"/>
              </a:lnSpc>
              <a:spcAft>
                <a:spcPts val="0"/>
              </a:spcAft>
              <a:tabLst>
                <a:tab pos="2430780" algn="l"/>
              </a:tabLs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实验</a:t>
            </a:r>
            <a:r>
              <a:rPr lang="en-US" altLang="zh-CN" sz="2800" kern="100" dirty="0" smtClean="0">
                <a:latin typeface="宋体"/>
                <a:ea typeface="华文细黑"/>
                <a:cs typeface="Times New Roman"/>
              </a:rPr>
              <a:t>①</a:t>
            </a:r>
            <a:r>
              <a:rPr lang="zh-CN" altLang="zh-CN" sz="2800" kern="100" dirty="0" smtClean="0">
                <a:latin typeface="Times New Roman"/>
                <a:ea typeface="华文细黑"/>
                <a:cs typeface="Times New Roman"/>
              </a:rPr>
              <a:t>测得</a:t>
            </a:r>
            <a:r>
              <a:rPr lang="en-US" altLang="zh-CN" sz="2800" kern="100" dirty="0" smtClean="0">
                <a:latin typeface="Times New Roman"/>
                <a:ea typeface="华文细黑"/>
                <a:cs typeface="Courier New"/>
              </a:rPr>
              <a:t>KMnO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溶液的褪色时间为</a:t>
            </a:r>
            <a:r>
              <a:rPr lang="en-US" altLang="zh-CN" sz="2800" kern="100" dirty="0" smtClean="0">
                <a:latin typeface="Times New Roman"/>
                <a:ea typeface="华文细黑"/>
                <a:cs typeface="Courier New"/>
              </a:rPr>
              <a:t>40 s</a:t>
            </a:r>
            <a:r>
              <a:rPr lang="zh-CN" altLang="zh-CN" sz="2800" kern="100" dirty="0" smtClean="0">
                <a:latin typeface="Times New Roman"/>
                <a:ea typeface="华文细黑"/>
                <a:cs typeface="Times New Roman"/>
              </a:rPr>
              <a:t>，忽略混合前后溶液体积的微小变化，这段时间内平均反应速率</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________________</a:t>
            </a:r>
            <a:endParaRPr lang="zh-CN" altLang="zh-CN" sz="1050" kern="100" dirty="0">
              <a:latin typeface="宋体"/>
              <a:cs typeface="Courier New"/>
            </a:endParaRPr>
          </a:p>
          <a:p>
            <a:pPr>
              <a:lnSpc>
                <a:spcPct val="150000"/>
              </a:lnSpc>
            </a:pP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45798820"/>
              </p:ext>
            </p:extLst>
          </p:nvPr>
        </p:nvGraphicFramePr>
        <p:xfrm>
          <a:off x="622598" y="2709714"/>
          <a:ext cx="9575800" cy="1785937"/>
        </p:xfrm>
        <a:graphic>
          <a:graphicData uri="http://schemas.openxmlformats.org/presentationml/2006/ole">
            <mc:AlternateContent xmlns:mc="http://schemas.openxmlformats.org/markup-compatibility/2006">
              <mc:Choice xmlns:v="urn:schemas-microsoft-com:vml" Requires="v">
                <p:oleObj spid="_x0000_s182303" name="Document" r:id="rId4" imgW="9575165" imgH="1788521" progId="Word.Document.8">
                  <p:embed/>
                </p:oleObj>
              </mc:Choice>
              <mc:Fallback>
                <p:oleObj name="Document" r:id="rId4" imgW="9575165" imgH="1788521" progId="Word.Document.8">
                  <p:embed/>
                  <p:pic>
                    <p:nvPicPr>
                      <p:cNvPr id="0" name=""/>
                      <p:cNvPicPr/>
                      <p:nvPr/>
                    </p:nvPicPr>
                    <p:blipFill>
                      <a:blip r:embed="rId5"/>
                      <a:stretch>
                        <a:fillRect/>
                      </a:stretch>
                    </p:blipFill>
                    <p:spPr>
                      <a:xfrm>
                        <a:off x="622598" y="2709714"/>
                        <a:ext cx="9575800" cy="1785937"/>
                      </a:xfrm>
                      <a:prstGeom prst="rect">
                        <a:avLst/>
                      </a:prstGeom>
                    </p:spPr>
                  </p:pic>
                </p:oleObj>
              </mc:Fallback>
            </mc:AlternateContent>
          </a:graphicData>
        </a:graphic>
      </p:graphicFrame>
      <p:sp>
        <p:nvSpPr>
          <p:cNvPr id="4" name="矩形 3"/>
          <p:cNvSpPr/>
          <p:nvPr/>
        </p:nvSpPr>
        <p:spPr>
          <a:xfrm>
            <a:off x="8489230" y="1269554"/>
            <a:ext cx="3118161" cy="738664"/>
          </a:xfrm>
          <a:prstGeom prst="rect">
            <a:avLst/>
          </a:prstGeom>
        </p:spPr>
        <p:txBody>
          <a:bodyPr wrap="none">
            <a:spAutoFit/>
          </a:bodyPr>
          <a:lstStyle/>
          <a:p>
            <a:pPr algn="just">
              <a:lnSpc>
                <a:spcPct val="150000"/>
              </a:lnSpc>
              <a:spcAft>
                <a:spcPts val="0"/>
              </a:spcAft>
              <a:tabLst>
                <a:tab pos="2430780" algn="l"/>
              </a:tabLst>
            </a:pPr>
            <a:r>
              <a:rPr lang="en-US" altLang="zh-CN" sz="2800" kern="100" dirty="0">
                <a:solidFill>
                  <a:schemeClr val="accent6">
                    <a:lumMod val="75000"/>
                  </a:schemeClr>
                </a:solidFill>
                <a:latin typeface="Times New Roman"/>
                <a:ea typeface="华文细黑"/>
              </a:rPr>
              <a:t>0.010(</a:t>
            </a:r>
            <a:r>
              <a:rPr lang="zh-CN" altLang="zh-CN" sz="2800" kern="100" dirty="0">
                <a:solidFill>
                  <a:schemeClr val="accent6">
                    <a:lumMod val="75000"/>
                  </a:schemeClr>
                </a:solidFill>
                <a:latin typeface="Times New Roman"/>
                <a:ea typeface="华文细黑"/>
              </a:rPr>
              <a:t>或</a:t>
            </a:r>
            <a:r>
              <a:rPr lang="en-US" altLang="zh-CN" sz="2800" kern="100" dirty="0">
                <a:solidFill>
                  <a:schemeClr val="accent6">
                    <a:lumMod val="75000"/>
                  </a:schemeClr>
                </a:solidFill>
                <a:latin typeface="Times New Roman"/>
                <a:ea typeface="华文细黑"/>
              </a:rPr>
              <a:t>1.0×10</a:t>
            </a:r>
            <a:r>
              <a:rPr lang="zh-CN" altLang="zh-CN" sz="2800" kern="100" baseline="30000" dirty="0">
                <a:solidFill>
                  <a:schemeClr val="accent6">
                    <a:lumMod val="75000"/>
                  </a:schemeClr>
                </a:solidFill>
                <a:latin typeface="Times New Roman"/>
                <a:ea typeface="华文细黑"/>
              </a:rPr>
              <a:t>－</a:t>
            </a:r>
            <a:r>
              <a:rPr lang="en-US" altLang="zh-CN" sz="2800" kern="100" baseline="30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a:t>
            </a:r>
            <a:endParaRPr lang="zh-CN" altLang="zh-CN" sz="2800" kern="100" dirty="0">
              <a:solidFill>
                <a:schemeClr val="accent6">
                  <a:lumMod val="75000"/>
                </a:schemeClr>
              </a:solidFill>
              <a:latin typeface="Times New Roman"/>
              <a:ea typeface="华文细黑"/>
            </a:endParaRPr>
          </a:p>
        </p:txBody>
      </p:sp>
      <p:sp>
        <p:nvSpPr>
          <p:cNvPr id="5" name="Rectangle 21">
            <a:hlinkClick r:id="rId6"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5582879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7694" y="872365"/>
            <a:ext cx="11388152" cy="5293733"/>
          </a:xfrm>
          <a:prstGeom prst="rect">
            <a:avLst/>
          </a:prstGeom>
        </p:spPr>
        <p:txBody>
          <a:bodyPr wrap="square" lIns="121898" tIns="60948" rIns="121898" bIns="60948">
            <a:spAutoFit/>
          </a:bodyPr>
          <a:lstStyle/>
          <a:p>
            <a:pPr algn="just">
              <a:lnSpc>
                <a:spcPct val="150000"/>
              </a:lnSpc>
              <a:spcAft>
                <a:spcPts val="0"/>
              </a:spcAft>
              <a:tabLst>
                <a:tab pos="2430780" algn="l"/>
              </a:tabLst>
            </a:pP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对于任何化学反应来说，反应速率越大，反应现象就越明显</a:t>
            </a:r>
            <a:r>
              <a:rPr lang="en-US" altLang="zh-CN" sz="2800" kern="100" dirty="0" smtClean="0">
                <a:latin typeface="Times New Roman"/>
                <a:ea typeface="华文细黑"/>
                <a:cs typeface="Courier New"/>
              </a:rPr>
              <a:t>(    )</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化学反应速率是指一定时间内任何一种反应物浓度的减少或任何一种生成物浓度的增加</a:t>
            </a:r>
            <a:r>
              <a:rPr lang="en-US" altLang="zh-CN" sz="2800" kern="100" dirty="0" smtClean="0">
                <a:latin typeface="Times New Roman"/>
                <a:ea typeface="华文细黑"/>
                <a:cs typeface="Courier New"/>
              </a:rPr>
              <a:t>(    )</a:t>
            </a:r>
            <a:endParaRPr lang="zh-CN" altLang="zh-CN" sz="1100" kern="100" dirty="0">
              <a:latin typeface="宋体"/>
              <a:cs typeface="Courier New"/>
            </a:endParaRPr>
          </a:p>
          <a:p>
            <a:pPr>
              <a:lnSpc>
                <a:spcPct val="150000"/>
              </a:lnSpc>
            </a:pPr>
            <a:r>
              <a:rPr lang="en-US" altLang="zh-CN" sz="2800" kern="100" dirty="0">
                <a:latin typeface="Times New Roman"/>
                <a:ea typeface="华文细黑"/>
              </a:rPr>
              <a:t>(3)</a:t>
            </a:r>
            <a:r>
              <a:rPr lang="zh-CN" altLang="zh-CN" sz="2800" kern="100" dirty="0">
                <a:latin typeface="Times New Roman"/>
                <a:ea typeface="华文细黑"/>
                <a:cs typeface="Times New Roman"/>
              </a:rPr>
              <a:t>化学反应速率为</a:t>
            </a:r>
            <a:r>
              <a:rPr lang="en-US" altLang="zh-CN" sz="2800" kern="100" dirty="0">
                <a:latin typeface="Times New Roman"/>
                <a:ea typeface="华文细黑"/>
              </a:rPr>
              <a:t>0.8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是指</a:t>
            </a:r>
            <a:r>
              <a:rPr lang="en-US" altLang="zh-CN" sz="2800" kern="100" dirty="0">
                <a:latin typeface="Times New Roman"/>
                <a:ea typeface="华文细黑"/>
              </a:rPr>
              <a:t>1 s</a:t>
            </a:r>
            <a:r>
              <a:rPr lang="zh-CN" altLang="zh-CN" sz="2800" kern="100" dirty="0">
                <a:latin typeface="Times New Roman"/>
                <a:ea typeface="华文细黑"/>
                <a:cs typeface="Times New Roman"/>
              </a:rPr>
              <a:t>时某物质的浓度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0.8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smtClean="0">
                <a:latin typeface="Times New Roman"/>
                <a:ea typeface="华文细黑"/>
              </a:rPr>
              <a:t>(    )</a:t>
            </a:r>
          </a:p>
          <a:p>
            <a:pPr>
              <a:lnSpc>
                <a:spcPct val="150000"/>
              </a:lnSpc>
            </a:pPr>
            <a:r>
              <a:rPr lang="en-US" altLang="zh-CN" sz="2800" kern="100" dirty="0">
                <a:latin typeface="Times New Roman"/>
                <a:ea typeface="华文细黑"/>
              </a:rPr>
              <a:t>(4)</a:t>
            </a:r>
            <a:r>
              <a:rPr lang="zh-CN" altLang="zh-CN" sz="2800" kern="100" dirty="0">
                <a:latin typeface="Times New Roman"/>
                <a:ea typeface="华文细黑"/>
                <a:cs typeface="Times New Roman"/>
              </a:rPr>
              <a:t>由</a:t>
            </a:r>
            <a:r>
              <a:rPr lang="en-US" altLang="zh-CN" sz="2800" i="1" kern="100" dirty="0">
                <a:latin typeface="Book Antiqua"/>
                <a:ea typeface="华文细黑"/>
                <a:cs typeface="Times New Roman"/>
              </a:rPr>
              <a:t>v</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计算</a:t>
            </a:r>
            <a:r>
              <a:rPr lang="zh-CN" altLang="zh-CN" sz="2800" kern="100" dirty="0">
                <a:latin typeface="Times New Roman"/>
                <a:ea typeface="华文细黑"/>
                <a:cs typeface="Times New Roman"/>
              </a:rPr>
              <a:t>平均速率，用反应物表示为正值，用生成物表示为负值</a:t>
            </a:r>
            <a:r>
              <a:rPr lang="en-US" altLang="zh-CN" sz="2800" kern="100" dirty="0" smtClean="0">
                <a:latin typeface="Times New Roman"/>
                <a:ea typeface="华文细黑"/>
              </a:rPr>
              <a:t>(    )</a:t>
            </a:r>
            <a:endParaRPr lang="zh-CN" altLang="zh-CN" sz="2800" kern="100" dirty="0">
              <a:effectLst/>
              <a:latin typeface="宋体"/>
              <a:cs typeface="Courier New"/>
            </a:endParaRPr>
          </a:p>
        </p:txBody>
      </p:sp>
      <p:sp>
        <p:nvSpPr>
          <p:cNvPr id="2" name="矩形 1"/>
          <p:cNvSpPr/>
          <p:nvPr/>
        </p:nvSpPr>
        <p:spPr>
          <a:xfrm>
            <a:off x="10231987" y="1664453"/>
            <a:ext cx="54373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3463235" y="2941433"/>
            <a:ext cx="54373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5" name="矩形 4"/>
          <p:cNvSpPr/>
          <p:nvPr/>
        </p:nvSpPr>
        <p:spPr>
          <a:xfrm>
            <a:off x="2350790" y="4235681"/>
            <a:ext cx="54373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6" name="矩形 5"/>
          <p:cNvSpPr/>
          <p:nvPr/>
        </p:nvSpPr>
        <p:spPr>
          <a:xfrm>
            <a:off x="982638" y="5480877"/>
            <a:ext cx="54373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979960203"/>
              </p:ext>
            </p:extLst>
          </p:nvPr>
        </p:nvGraphicFramePr>
        <p:xfrm>
          <a:off x="1976388" y="4758901"/>
          <a:ext cx="2044700" cy="792163"/>
        </p:xfrm>
        <a:graphic>
          <a:graphicData uri="http://schemas.openxmlformats.org/presentationml/2006/ole">
            <mc:AlternateContent xmlns:mc="http://schemas.openxmlformats.org/markup-compatibility/2006">
              <mc:Choice xmlns:v="urn:schemas-microsoft-com:vml" Requires="v">
                <p:oleObj spid="_x0000_s159772" name="文档" r:id="rId4" imgW="2044213" imgH="791470" progId="Word.Document.12">
                  <p:embed/>
                </p:oleObj>
              </mc:Choice>
              <mc:Fallback>
                <p:oleObj name="文档" r:id="rId4" imgW="2044213" imgH="791470" progId="Word.Document.12">
                  <p:embed/>
                  <p:pic>
                    <p:nvPicPr>
                      <p:cNvPr id="0" name=""/>
                      <p:cNvPicPr/>
                      <p:nvPr/>
                    </p:nvPicPr>
                    <p:blipFill>
                      <a:blip r:embed="rId5"/>
                      <a:stretch>
                        <a:fillRect/>
                      </a:stretch>
                    </p:blipFill>
                    <p:spPr>
                      <a:xfrm>
                        <a:off x="1976388" y="4758901"/>
                        <a:ext cx="2044700" cy="792163"/>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1" name="文本框 3"/>
          <p:cNvSpPr txBox="1"/>
          <p:nvPr/>
        </p:nvSpPr>
        <p:spPr bwMode="auto">
          <a:xfrm>
            <a:off x="478582" y="365826"/>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13517516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2" grpId="0"/>
      <p:bldP spid="2" grpId="1"/>
      <p:bldP spid="4" grpId="0"/>
      <p:bldP spid="4" grpId="1"/>
      <p:bldP spid="5" grpId="0"/>
      <p:bldP spid="5" grpId="1"/>
      <p:bldP spid="6" grpId="0"/>
      <p:bldP spid="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64269" y="610933"/>
            <a:ext cx="10947561" cy="1948739"/>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rPr>
              <a:t>(4)</a:t>
            </a:r>
            <a:r>
              <a:rPr lang="zh-CN" altLang="zh-CN" sz="2800" kern="100" dirty="0">
                <a:latin typeface="Times New Roman"/>
                <a:ea typeface="华文细黑"/>
                <a:cs typeface="Times New Roman"/>
              </a:rPr>
              <a:t>已知</a:t>
            </a:r>
            <a:r>
              <a:rPr lang="en-US" altLang="zh-CN" sz="2800" kern="100" dirty="0">
                <a:latin typeface="Times New Roman"/>
                <a:ea typeface="华文细黑"/>
              </a:rPr>
              <a:t>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i="1" kern="100" dirty="0" smtClean="0">
                <a:latin typeface="Times New Roman"/>
                <a:ea typeface="华文细黑"/>
              </a:rPr>
              <a:t>c</a:t>
            </a:r>
            <a:r>
              <a:rPr lang="en-US" altLang="zh-CN" sz="2800" kern="100" dirty="0" smtClean="0">
                <a:latin typeface="Times New Roman"/>
                <a:ea typeface="华文细黑"/>
              </a:rPr>
              <a:t>(</a:t>
            </a:r>
            <a:r>
              <a:rPr lang="en-US" altLang="zh-CN" sz="2800" kern="100" dirty="0" err="1" smtClean="0">
                <a:latin typeface="Times New Roman"/>
                <a:ea typeface="华文细黑"/>
              </a:rPr>
              <a:t>MnO</a:t>
            </a:r>
            <a:r>
              <a:rPr lang="en-US" altLang="zh-CN" sz="2800" kern="100" dirty="0" smtClean="0">
                <a:latin typeface="Times New Roman"/>
                <a:ea typeface="华文细黑"/>
              </a:rPr>
              <a:t>  )</a:t>
            </a:r>
            <a:r>
              <a:rPr lang="zh-CN" altLang="zh-CN" sz="2800" kern="100" dirty="0">
                <a:latin typeface="Times New Roman"/>
                <a:ea typeface="华文细黑"/>
                <a:cs typeface="Times New Roman"/>
              </a:rPr>
              <a:t>～反应时间</a:t>
            </a:r>
            <a:r>
              <a:rPr lang="en-US" altLang="zh-CN" sz="2800" i="1" kern="100" dirty="0">
                <a:latin typeface="Times New Roman"/>
                <a:ea typeface="华文细黑"/>
              </a:rPr>
              <a:t>t</a:t>
            </a:r>
            <a:r>
              <a:rPr lang="zh-CN" altLang="zh-CN" sz="2800" kern="100" dirty="0">
                <a:latin typeface="Times New Roman"/>
                <a:ea typeface="华文细黑"/>
                <a:cs typeface="Times New Roman"/>
              </a:rPr>
              <a:t>的变化曲线如图</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430780" algn="l"/>
              </a:tabLst>
            </a:pPr>
            <a:r>
              <a:rPr lang="zh-CN" altLang="zh-CN" sz="2800" kern="100" dirty="0" smtClean="0">
                <a:latin typeface="Times New Roman"/>
                <a:ea typeface="华文细黑"/>
                <a:cs typeface="Times New Roman"/>
              </a:rPr>
              <a:t>若</a:t>
            </a:r>
            <a:r>
              <a:rPr lang="zh-CN" altLang="zh-CN" sz="2800" kern="100" dirty="0">
                <a:latin typeface="Times New Roman"/>
                <a:ea typeface="华文细黑"/>
                <a:cs typeface="Times New Roman"/>
              </a:rPr>
              <a:t>保持其他条件不变，请在坐标图中，画出</a:t>
            </a:r>
            <a:r>
              <a:rPr lang="en-US" altLang="zh-CN" sz="2800" kern="100" dirty="0">
                <a:latin typeface="Times New Roman"/>
                <a:ea typeface="华文细黑"/>
              </a:rPr>
              <a:t>25 </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时</a:t>
            </a:r>
            <a:endParaRPr lang="en-US" altLang="zh-CN" sz="2800" kern="100" dirty="0" smtClean="0">
              <a:latin typeface="Times New Roman"/>
              <a:ea typeface="华文细黑"/>
              <a:cs typeface="Times New Roman"/>
            </a:endParaRPr>
          </a:p>
          <a:p>
            <a:pPr algn="just">
              <a:lnSpc>
                <a:spcPct val="150000"/>
              </a:lnSpc>
              <a:spcAft>
                <a:spcPts val="0"/>
              </a:spcAft>
              <a:tabLst>
                <a:tab pos="2430780" algn="l"/>
              </a:tabLst>
            </a:pPr>
            <a:r>
              <a:rPr lang="en-US" altLang="zh-CN" sz="2800" i="1" kern="100" dirty="0" smtClean="0">
                <a:latin typeface="Times New Roman"/>
                <a:ea typeface="华文细黑"/>
              </a:rPr>
              <a:t>c</a:t>
            </a:r>
            <a:r>
              <a:rPr lang="en-US" altLang="zh-CN" sz="2800" kern="100" dirty="0" smtClean="0">
                <a:latin typeface="Times New Roman"/>
                <a:ea typeface="华文细黑"/>
              </a:rPr>
              <a:t>(</a:t>
            </a:r>
            <a:r>
              <a:rPr lang="en-US" altLang="zh-CN" sz="2800" kern="100" dirty="0" err="1" smtClean="0">
                <a:latin typeface="Times New Roman"/>
                <a:ea typeface="华文细黑"/>
              </a:rPr>
              <a:t>MnO</a:t>
            </a:r>
            <a:r>
              <a:rPr lang="en-US" altLang="zh-CN" sz="2800" kern="100" dirty="0" smtClean="0">
                <a:latin typeface="Times New Roman"/>
                <a:ea typeface="华文细黑"/>
              </a:rPr>
              <a:t>   )</a:t>
            </a:r>
            <a:r>
              <a:rPr lang="zh-CN" altLang="zh-CN" sz="2800" kern="100" dirty="0">
                <a:latin typeface="Times New Roman"/>
                <a:ea typeface="华文细黑"/>
                <a:cs typeface="Times New Roman"/>
              </a:rPr>
              <a:t>～</a:t>
            </a:r>
            <a:r>
              <a:rPr lang="en-US" altLang="zh-CN" sz="2800" i="1" kern="100" dirty="0">
                <a:latin typeface="Times New Roman"/>
                <a:ea typeface="华文细黑"/>
              </a:rPr>
              <a:t>t</a:t>
            </a:r>
            <a:r>
              <a:rPr lang="zh-CN" altLang="zh-CN" sz="2800" kern="100" dirty="0">
                <a:latin typeface="Times New Roman"/>
                <a:ea typeface="华文细黑"/>
                <a:cs typeface="Times New Roman"/>
              </a:rPr>
              <a:t>的变化曲线示意图。</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91583068"/>
              </p:ext>
            </p:extLst>
          </p:nvPr>
        </p:nvGraphicFramePr>
        <p:xfrm>
          <a:off x="4194919" y="765498"/>
          <a:ext cx="892175" cy="666750"/>
        </p:xfrm>
        <a:graphic>
          <a:graphicData uri="http://schemas.openxmlformats.org/presentationml/2006/ole">
            <mc:AlternateContent xmlns:mc="http://schemas.openxmlformats.org/markup-compatibility/2006">
              <mc:Choice xmlns:v="urn:schemas-microsoft-com:vml" Requires="v">
                <p:oleObj spid="_x0000_s183378" name="Document" r:id="rId4" imgW="892387" imgH="665971" progId="Word.Document.8">
                  <p:embed/>
                </p:oleObj>
              </mc:Choice>
              <mc:Fallback>
                <p:oleObj name="Document" r:id="rId4" imgW="892387" imgH="665971" progId="Word.Document.8">
                  <p:embed/>
                  <p:pic>
                    <p:nvPicPr>
                      <p:cNvPr id="0" name=""/>
                      <p:cNvPicPr/>
                      <p:nvPr/>
                    </p:nvPicPr>
                    <p:blipFill>
                      <a:blip r:embed="rId5"/>
                      <a:stretch>
                        <a:fillRect/>
                      </a:stretch>
                    </p:blipFill>
                    <p:spPr>
                      <a:xfrm>
                        <a:off x="4194919" y="765498"/>
                        <a:ext cx="892175" cy="66675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46410976"/>
              </p:ext>
            </p:extLst>
          </p:nvPr>
        </p:nvGraphicFramePr>
        <p:xfrm>
          <a:off x="1918742" y="2061642"/>
          <a:ext cx="885825" cy="657225"/>
        </p:xfrm>
        <a:graphic>
          <a:graphicData uri="http://schemas.openxmlformats.org/presentationml/2006/ole">
            <mc:AlternateContent xmlns:mc="http://schemas.openxmlformats.org/markup-compatibility/2006">
              <mc:Choice xmlns:v="urn:schemas-microsoft-com:vml" Requires="v">
                <p:oleObj spid="_x0000_s183379" name="Document" r:id="rId7" imgW="892387" imgH="665971" progId="Word.Document.8">
                  <p:embed/>
                </p:oleObj>
              </mc:Choice>
              <mc:Fallback>
                <p:oleObj name="Document" r:id="rId7" imgW="892387" imgH="665971" progId="Word.Document.8">
                  <p:embed/>
                  <p:pic>
                    <p:nvPicPr>
                      <p:cNvPr id="0" name="对象 1"/>
                      <p:cNvPicPr>
                        <a:picLocks noChangeAspect="1" noChangeArrowheads="1"/>
                      </p:cNvPicPr>
                      <p:nvPr/>
                    </p:nvPicPr>
                    <p:blipFill>
                      <a:blip r:embed="rId8"/>
                      <a:srcRect/>
                      <a:stretch>
                        <a:fillRect/>
                      </a:stretch>
                    </p:blipFill>
                    <p:spPr bwMode="auto">
                      <a:xfrm>
                        <a:off x="1918742" y="2061642"/>
                        <a:ext cx="8858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736855" y="2637706"/>
            <a:ext cx="10686943" cy="2031325"/>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温度降低，化学反应速率减小，故</a:t>
            </a:r>
            <a:r>
              <a:rPr lang="en-US" altLang="zh-CN" sz="2800" kern="100" dirty="0">
                <a:latin typeface="Times New Roman"/>
                <a:ea typeface="华文细黑"/>
              </a:rPr>
              <a:t>KMnO</a:t>
            </a:r>
            <a:r>
              <a:rPr lang="en-US" altLang="zh-CN" sz="2800" kern="100" baseline="-25000" dirty="0">
                <a:latin typeface="Times New Roman"/>
                <a:ea typeface="华文细黑"/>
              </a:rPr>
              <a:t>4</a:t>
            </a:r>
            <a:r>
              <a:rPr lang="zh-CN" altLang="zh-CN" sz="2800" kern="100" dirty="0" smtClean="0">
                <a:latin typeface="Times New Roman"/>
                <a:ea typeface="华文细黑"/>
                <a:cs typeface="Times New Roman"/>
              </a:rPr>
              <a:t>褪色时间</a:t>
            </a:r>
            <a:r>
              <a:rPr lang="zh-CN" altLang="zh-CN" sz="2800" kern="100" dirty="0">
                <a:latin typeface="Times New Roman"/>
                <a:ea typeface="华文细黑"/>
                <a:cs typeface="Times New Roman"/>
              </a:rPr>
              <a:t>延长，故作图时要同时体现</a:t>
            </a:r>
            <a:r>
              <a:rPr lang="en-US" altLang="zh-CN" sz="2800" kern="100" dirty="0">
                <a:latin typeface="Times New Roman"/>
                <a:ea typeface="华文细黑"/>
              </a:rPr>
              <a:t>25 </a:t>
            </a:r>
            <a:r>
              <a:rPr lang="en-US" altLang="zh-CN" sz="2800" kern="100" dirty="0">
                <a:latin typeface="宋体"/>
                <a:ea typeface="华文细黑"/>
                <a:cs typeface="Times New Roman"/>
              </a:rPr>
              <a:t>℃</a:t>
            </a:r>
            <a:r>
              <a:rPr lang="en-US" altLang="zh-CN" sz="2800" kern="100" dirty="0">
                <a:latin typeface="Times New Roman"/>
                <a:ea typeface="华文细黑"/>
              </a:rPr>
              <a:t> </a:t>
            </a:r>
            <a:r>
              <a:rPr lang="en-US" altLang="zh-CN" sz="2800" kern="100" dirty="0" err="1" smtClean="0">
                <a:latin typeface="Times New Roman"/>
                <a:ea typeface="华文细黑"/>
              </a:rPr>
              <a:t>MnO</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浓度</a:t>
            </a:r>
            <a:r>
              <a:rPr lang="zh-CN" altLang="zh-CN" sz="2800" kern="100" dirty="0">
                <a:latin typeface="Times New Roman"/>
                <a:ea typeface="华文细黑"/>
                <a:cs typeface="Times New Roman"/>
              </a:rPr>
              <a:t>降低</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rPr>
              <a:t>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err="1" smtClean="0">
                <a:latin typeface="Times New Roman"/>
                <a:ea typeface="华文细黑"/>
              </a:rPr>
              <a:t>MnO</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浓度降低缓慢和达到平衡时间比</a:t>
            </a:r>
            <a:r>
              <a:rPr lang="en-US" altLang="zh-CN" sz="2800" kern="100" dirty="0">
                <a:latin typeface="Times New Roman"/>
                <a:ea typeface="华文细黑"/>
              </a:rPr>
              <a:t>50 </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时</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拖后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zh-CN" altLang="zh-CN" sz="2800" kern="100" dirty="0">
                <a:ea typeface="Times New Roman"/>
              </a:rPr>
              <a:t> </a:t>
            </a:r>
            <a:endParaRPr lang="zh-CN" altLang="en-US" sz="2800" dirty="0"/>
          </a:p>
        </p:txBody>
      </p:sp>
      <p:pic>
        <p:nvPicPr>
          <p:cNvPr id="183303" name="Picture 7" descr="479"/>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94953" y="4581922"/>
            <a:ext cx="2672384" cy="20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4" name="Picture 8" descr="47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47534" y="557935"/>
            <a:ext cx="2130185"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982638" y="4706774"/>
            <a:ext cx="906017"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endParaRPr lang="zh-CN" altLang="en-US" sz="2800" dirty="0"/>
          </a:p>
        </p:txBody>
      </p:sp>
      <p:graphicFrame>
        <p:nvGraphicFramePr>
          <p:cNvPr id="6" name="对象 5"/>
          <p:cNvGraphicFramePr>
            <a:graphicFrameLocks noChangeAspect="1"/>
          </p:cNvGraphicFramePr>
          <p:nvPr>
            <p:extLst>
              <p:ext uri="{D42A27DB-BD31-4B8C-83A1-F6EECF244321}">
                <p14:modId xmlns:p14="http://schemas.microsoft.com/office/powerpoint/2010/main" val="132281980"/>
              </p:ext>
            </p:extLst>
          </p:nvPr>
        </p:nvGraphicFramePr>
        <p:xfrm>
          <a:off x="5231110" y="3441080"/>
          <a:ext cx="504056" cy="492770"/>
        </p:xfrm>
        <a:graphic>
          <a:graphicData uri="http://schemas.openxmlformats.org/presentationml/2006/ole">
            <mc:AlternateContent xmlns:mc="http://schemas.openxmlformats.org/markup-compatibility/2006">
              <mc:Choice xmlns:v="urn:schemas-microsoft-com:vml" Requires="v">
                <p:oleObj spid="_x0000_s183380" name="Equation" r:id="rId11" imgW="101520" imgH="241200" progId="Equation.DSMT4">
                  <p:embed/>
                </p:oleObj>
              </mc:Choice>
              <mc:Fallback>
                <p:oleObj name="Equation" r:id="rId11" imgW="101520" imgH="241200" progId="Equation.DSMT4">
                  <p:embed/>
                  <p:pic>
                    <p:nvPicPr>
                      <p:cNvPr id="0" name=""/>
                      <p:cNvPicPr/>
                      <p:nvPr/>
                    </p:nvPicPr>
                    <p:blipFill>
                      <a:blip r:embed="rId12"/>
                      <a:stretch>
                        <a:fillRect/>
                      </a:stretch>
                    </p:blipFill>
                    <p:spPr>
                      <a:xfrm>
                        <a:off x="5231110" y="3441080"/>
                        <a:ext cx="504056" cy="492770"/>
                      </a:xfrm>
                      <a:prstGeom prst="rect">
                        <a:avLst/>
                      </a:prstGeom>
                    </p:spPr>
                  </p:pic>
                </p:oleObj>
              </mc:Fallback>
            </mc:AlternateContent>
          </a:graphicData>
        </a:graphic>
      </p:graphicFrame>
      <p:sp>
        <p:nvSpPr>
          <p:cNvPr id="10" name="Rectangle 21">
            <a:hlinkClick r:id="rId13"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14"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graphicFrame>
        <p:nvGraphicFramePr>
          <p:cNvPr id="4" name="对象 3"/>
          <p:cNvGraphicFramePr>
            <a:graphicFrameLocks noChangeAspect="1"/>
          </p:cNvGraphicFramePr>
          <p:nvPr>
            <p:extLst>
              <p:ext uri="{D42A27DB-BD31-4B8C-83A1-F6EECF244321}">
                <p14:modId xmlns:p14="http://schemas.microsoft.com/office/powerpoint/2010/main" val="2590814896"/>
              </p:ext>
            </p:extLst>
          </p:nvPr>
        </p:nvGraphicFramePr>
        <p:xfrm>
          <a:off x="9118773" y="3429794"/>
          <a:ext cx="504825" cy="492125"/>
        </p:xfrm>
        <a:graphic>
          <a:graphicData uri="http://schemas.openxmlformats.org/presentationml/2006/ole">
            <mc:AlternateContent xmlns:mc="http://schemas.openxmlformats.org/markup-compatibility/2006">
              <mc:Choice xmlns:v="urn:schemas-microsoft-com:vml" Requires="v">
                <p:oleObj spid="_x0000_s183381" name="Equation" r:id="rId15" imgW="101520" imgH="241200" progId="Equation.DSMT4">
                  <p:embed/>
                </p:oleObj>
              </mc:Choice>
              <mc:Fallback>
                <p:oleObj name="Equation" r:id="rId15" imgW="101520" imgH="241200" progId="Equation.DSMT4">
                  <p:embed/>
                  <p:pic>
                    <p:nvPicPr>
                      <p:cNvPr id="0" name="对象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18773" y="3429794"/>
                        <a:ext cx="504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580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nodeType="withEffect">
                                  <p:stCondLst>
                                    <p:cond delay="0"/>
                                  </p:stCondLst>
                                  <p:childTnLst>
                                    <p:set>
                                      <p:cBhvr>
                                        <p:cTn id="26" dur="1" fill="hold">
                                          <p:stCondLst>
                                            <p:cond delay="0"/>
                                          </p:stCondLst>
                                        </p:cTn>
                                        <p:tgtEl>
                                          <p:spTgt spid="183303"/>
                                        </p:tgtEl>
                                        <p:attrNameLst>
                                          <p:attrName>style.visibility</p:attrName>
                                        </p:attrNameLst>
                                      </p:cBhvr>
                                      <p:to>
                                        <p:strVal val="visible"/>
                                      </p:to>
                                    </p:set>
                                    <p:animEffect transition="in" filter="blinds(horizontal)">
                                      <p:cBhvr>
                                        <p:cTn id="27" dur="500"/>
                                        <p:tgtEl>
                                          <p:spTgt spid="1833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83303"/>
                                        </p:tgtEl>
                                      </p:cBhvr>
                                    </p:animEffect>
                                    <p:set>
                                      <p:cBhvr>
                                        <p:cTn id="41" dur="1" fill="hold">
                                          <p:stCondLst>
                                            <p:cond delay="499"/>
                                          </p:stCondLst>
                                        </p:cTn>
                                        <p:tgtEl>
                                          <p:spTgt spid="183303"/>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5" grpId="0"/>
      <p:bldP spid="5" grpId="1"/>
      <p:bldP spid="9" grpId="0"/>
      <p:bldP spid="9"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4892" y="757362"/>
            <a:ext cx="11296938" cy="4616648"/>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．某同学在用稀硫酸与锌制取氢气的实验中，发现加入少量硫酸铜溶液可加快氢气的生成速率。请回答下列问题：</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上述实验中发生反应的化学方程式有</a:t>
            </a:r>
            <a:r>
              <a:rPr lang="en-US" altLang="zh-CN" sz="2800" kern="100" dirty="0" smtClean="0">
                <a:latin typeface="Times New Roman"/>
                <a:ea typeface="华文细黑"/>
                <a:cs typeface="Courier New"/>
              </a:rPr>
              <a:t>____________________________</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smtClean="0">
                <a:latin typeface="Times New Roman"/>
                <a:ea typeface="华文细黑"/>
                <a:cs typeface="Courier New"/>
              </a:rPr>
              <a:t>______________________</a:t>
            </a:r>
            <a:r>
              <a:rPr lang="en-US" altLang="zh-CN" sz="2800" kern="100" dirty="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430780"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分析实验中涉及的物质：</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，其中能发生的化学反应有</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个：</a:t>
            </a:r>
            <a:r>
              <a:rPr lang="en-US" altLang="zh-CN" sz="2800" kern="100" dirty="0" smtClean="0">
                <a:latin typeface="Times New Roman"/>
                <a:ea typeface="华文细黑"/>
                <a:cs typeface="Courier New"/>
              </a:rPr>
              <a:t>Zn</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=ZnSO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=ZnSO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6527254" y="1979119"/>
            <a:ext cx="6092825" cy="661015"/>
          </a:xfrm>
          <a:prstGeom prst="rect">
            <a:avLst/>
          </a:prstGeom>
        </p:spPr>
        <p:txBody>
          <a:bodyPr>
            <a:spAutoFit/>
          </a:bodyPr>
          <a:lstStyle/>
          <a:p>
            <a:pPr algn="just">
              <a:lnSpc>
                <a:spcPct val="150000"/>
              </a:lnSpc>
              <a:spcAft>
                <a:spcPts val="0"/>
              </a:spcAft>
              <a:tabLst>
                <a:tab pos="2430780" algn="l"/>
              </a:tabLst>
            </a:pPr>
            <a:r>
              <a:rPr lang="en-US" altLang="zh-CN" sz="2800" kern="100" dirty="0" smtClean="0">
                <a:solidFill>
                  <a:schemeClr val="accent6">
                    <a:lumMod val="75000"/>
                  </a:schemeClr>
                </a:solidFill>
                <a:latin typeface="Times New Roman"/>
                <a:ea typeface="华文细黑"/>
                <a:cs typeface="Courier New"/>
              </a:rPr>
              <a:t>Zn</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CuSO</a:t>
            </a:r>
            <a:r>
              <a:rPr lang="en-US" altLang="zh-CN" sz="2800" kern="100" baseline="-25000" dirty="0">
                <a:solidFill>
                  <a:schemeClr val="accent6">
                    <a:lumMod val="75000"/>
                  </a:schemeClr>
                </a:solidFill>
                <a:latin typeface="Times New Roman"/>
                <a:ea typeface="华文细黑"/>
                <a:cs typeface="Courier New"/>
              </a:rPr>
              <a:t>4</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=ZnSO</a:t>
            </a:r>
            <a:r>
              <a:rPr lang="en-US" altLang="zh-CN" sz="2800" kern="100" baseline="-25000" dirty="0">
                <a:solidFill>
                  <a:schemeClr val="accent6">
                    <a:lumMod val="75000"/>
                  </a:schemeClr>
                </a:solidFill>
                <a:latin typeface="Times New Roman"/>
                <a:ea typeface="华文细黑"/>
                <a:cs typeface="Courier New"/>
              </a:rPr>
              <a:t>4</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Cu</a:t>
            </a:r>
            <a:r>
              <a:rPr lang="zh-CN" altLang="zh-CN" sz="2800" kern="100" dirty="0" smtClean="0">
                <a:solidFill>
                  <a:schemeClr val="accent6">
                    <a:lumMod val="75000"/>
                  </a:schemeClr>
                </a:solidFill>
                <a:latin typeface="Times New Roman"/>
                <a:ea typeface="华文细黑"/>
                <a:cs typeface="Times New Roman"/>
              </a:rPr>
              <a:t>，</a:t>
            </a:r>
            <a:endParaRPr lang="en-US" altLang="zh-CN" sz="2800" kern="100" dirty="0" smtClean="0">
              <a:solidFill>
                <a:schemeClr val="accent6">
                  <a:lumMod val="75000"/>
                </a:schemeClr>
              </a:solidFill>
              <a:latin typeface="Times New Roman"/>
              <a:ea typeface="华文细黑"/>
              <a:cs typeface="Times New Roman"/>
            </a:endParaRPr>
          </a:p>
        </p:txBody>
      </p:sp>
      <p:sp>
        <p:nvSpPr>
          <p:cNvPr id="6" name="矩形 5"/>
          <p:cNvSpPr/>
          <p:nvPr/>
        </p:nvSpPr>
        <p:spPr>
          <a:xfrm>
            <a:off x="377084" y="2634224"/>
            <a:ext cx="4565994" cy="738664"/>
          </a:xfrm>
          <a:prstGeom prst="rect">
            <a:avLst/>
          </a:prstGeom>
        </p:spPr>
        <p:txBody>
          <a:bodyPr wrap="none">
            <a:spAutoFit/>
          </a:bodyPr>
          <a:lstStyle/>
          <a:p>
            <a:pPr lvl="0" algn="just">
              <a:lnSpc>
                <a:spcPct val="150000"/>
              </a:lnSpc>
              <a:tabLst>
                <a:tab pos="2430780" algn="l"/>
              </a:tabLst>
            </a:pPr>
            <a:r>
              <a:rPr lang="en-US" altLang="zh-CN" sz="2800" kern="100" dirty="0">
                <a:solidFill>
                  <a:srgbClr val="F79646">
                    <a:lumMod val="75000"/>
                  </a:srgbClr>
                </a:solidFill>
                <a:latin typeface="Times New Roman"/>
                <a:ea typeface="华文细黑"/>
                <a:cs typeface="Courier New"/>
              </a:rPr>
              <a:t>Zn</a:t>
            </a:r>
            <a:r>
              <a:rPr lang="zh-CN" altLang="zh-CN" sz="2800" kern="100" dirty="0">
                <a:solidFill>
                  <a:srgbClr val="F79646">
                    <a:lumMod val="75000"/>
                  </a:srgbClr>
                </a:solidFill>
                <a:latin typeface="Times New Roman"/>
                <a:ea typeface="华文细黑"/>
                <a:cs typeface="Times New Roman"/>
              </a:rPr>
              <a:t>＋</a:t>
            </a:r>
            <a:r>
              <a:rPr lang="en-US" altLang="zh-CN" sz="2800" kern="100" dirty="0">
                <a:solidFill>
                  <a:srgbClr val="F79646">
                    <a:lumMod val="75000"/>
                  </a:srgbClr>
                </a:solidFill>
                <a:latin typeface="Times New Roman"/>
                <a:ea typeface="华文细黑"/>
                <a:cs typeface="Courier New"/>
              </a:rPr>
              <a:t>H</a:t>
            </a:r>
            <a:r>
              <a:rPr lang="en-US" altLang="zh-CN" sz="2800" kern="100" baseline="-25000" dirty="0">
                <a:solidFill>
                  <a:srgbClr val="F79646">
                    <a:lumMod val="75000"/>
                  </a:srgbClr>
                </a:solidFill>
                <a:latin typeface="Times New Roman"/>
                <a:ea typeface="华文细黑"/>
                <a:cs typeface="Courier New"/>
              </a:rPr>
              <a:t>2</a:t>
            </a:r>
            <a:r>
              <a:rPr lang="en-US" altLang="zh-CN" sz="2800" kern="100" dirty="0">
                <a:solidFill>
                  <a:srgbClr val="F79646">
                    <a:lumMod val="75000"/>
                  </a:srgbClr>
                </a:solidFill>
                <a:latin typeface="Times New Roman"/>
                <a:ea typeface="华文细黑"/>
                <a:cs typeface="Courier New"/>
              </a:rPr>
              <a:t>SO</a:t>
            </a:r>
            <a:r>
              <a:rPr lang="en-US" altLang="zh-CN" sz="2800" kern="100" baseline="-25000" dirty="0">
                <a:solidFill>
                  <a:srgbClr val="F79646">
                    <a:lumMod val="75000"/>
                  </a:srgbClr>
                </a:solidFill>
                <a:latin typeface="Times New Roman"/>
                <a:ea typeface="华文细黑"/>
                <a:cs typeface="Courier New"/>
              </a:rPr>
              <a:t>4</a:t>
            </a:r>
            <a:r>
              <a:rPr lang="en-US" altLang="zh-CN" sz="2800" kern="100" spc="-80" dirty="0">
                <a:solidFill>
                  <a:srgbClr val="F79646">
                    <a:lumMod val="75000"/>
                  </a:srgbClr>
                </a:solidFill>
                <a:latin typeface="Times New Roman"/>
                <a:ea typeface="华文细黑"/>
                <a:cs typeface="Courier New"/>
              </a:rPr>
              <a:t>==</a:t>
            </a:r>
            <a:r>
              <a:rPr lang="en-US" altLang="zh-CN" sz="2800" kern="100" dirty="0">
                <a:solidFill>
                  <a:srgbClr val="F79646">
                    <a:lumMod val="75000"/>
                  </a:srgbClr>
                </a:solidFill>
                <a:latin typeface="Times New Roman"/>
                <a:ea typeface="华文细黑"/>
                <a:cs typeface="Courier New"/>
              </a:rPr>
              <a:t>=ZnSO</a:t>
            </a:r>
            <a:r>
              <a:rPr lang="en-US" altLang="zh-CN" sz="2800" kern="100" baseline="-25000" dirty="0">
                <a:solidFill>
                  <a:srgbClr val="F79646">
                    <a:lumMod val="75000"/>
                  </a:srgbClr>
                </a:solidFill>
                <a:latin typeface="Times New Roman"/>
                <a:ea typeface="华文细黑"/>
                <a:cs typeface="Courier New"/>
              </a:rPr>
              <a:t>4</a:t>
            </a:r>
            <a:r>
              <a:rPr lang="zh-CN" altLang="zh-CN" sz="2800" kern="100" dirty="0">
                <a:solidFill>
                  <a:srgbClr val="F79646">
                    <a:lumMod val="75000"/>
                  </a:srgbClr>
                </a:solidFill>
                <a:latin typeface="Times New Roman"/>
                <a:ea typeface="华文细黑"/>
                <a:cs typeface="Times New Roman"/>
              </a:rPr>
              <a:t>＋</a:t>
            </a:r>
            <a:r>
              <a:rPr lang="en-US" altLang="zh-CN" sz="2800" kern="100" dirty="0">
                <a:solidFill>
                  <a:srgbClr val="F79646">
                    <a:lumMod val="75000"/>
                  </a:srgbClr>
                </a:solidFill>
                <a:latin typeface="Times New Roman"/>
                <a:ea typeface="华文细黑"/>
                <a:cs typeface="Courier New"/>
              </a:rPr>
              <a:t>H</a:t>
            </a:r>
            <a:r>
              <a:rPr lang="en-US" altLang="zh-CN" sz="2800" kern="100" baseline="-25000" dirty="0">
                <a:solidFill>
                  <a:srgbClr val="F79646">
                    <a:lumMod val="75000"/>
                  </a:srgbClr>
                </a:solidFill>
                <a:latin typeface="Times New Roman"/>
                <a:ea typeface="华文细黑"/>
                <a:cs typeface="Courier New"/>
              </a:rPr>
              <a:t>2</a:t>
            </a:r>
            <a:r>
              <a:rPr lang="en-US" altLang="zh-CN" sz="2800" kern="100" dirty="0">
                <a:solidFill>
                  <a:srgbClr val="F79646">
                    <a:lumMod val="75000"/>
                  </a:srgbClr>
                </a:solidFill>
                <a:latin typeface="宋体"/>
                <a:ea typeface="华文细黑"/>
                <a:cs typeface="Times New Roman"/>
              </a:rPr>
              <a:t>↑</a:t>
            </a:r>
            <a:endParaRPr lang="zh-CN" altLang="zh-CN" sz="2800" kern="100" dirty="0">
              <a:solidFill>
                <a:srgbClr val="F79646">
                  <a:lumMod val="75000"/>
                </a:srgbClr>
              </a:solidFill>
              <a:latin typeface="宋体"/>
              <a:cs typeface="Courier New"/>
            </a:endParaRPr>
          </a:p>
        </p:txBody>
      </p:sp>
      <p:sp>
        <p:nvSpPr>
          <p:cNvPr id="5" name="Rectangle 21">
            <a:hlinkClick r:id="rId2"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9109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blinds(horizontal)">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xEl>
                                              <p:pRg st="3" end="3"/>
                                            </p:txEl>
                                          </p:spTgt>
                                        </p:tgtEl>
                                      </p:cBhvr>
                                    </p:animEffect>
                                    <p:set>
                                      <p:cBhvr>
                                        <p:cTn id="20" dur="1" fill="hold">
                                          <p:stCondLst>
                                            <p:cond delay="499"/>
                                          </p:stCondLst>
                                        </p:cTn>
                                        <p:tgtEl>
                                          <p:spTgt spid="7">
                                            <p:txEl>
                                              <p:pRg st="3" end="3"/>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4" grpId="0"/>
      <p:bldP spid="4" grpId="1"/>
      <p:bldP spid="6" grpId="0"/>
      <p:bldP spid="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4892" y="1544226"/>
            <a:ext cx="11296938" cy="2677656"/>
          </a:xfrm>
          <a:prstGeom prst="rect">
            <a:avLst/>
          </a:prstGeom>
        </p:spPr>
        <p:txBody>
          <a:bodyPr>
            <a:spAutoFit/>
          </a:bodyPr>
          <a:lstStyle/>
          <a:p>
            <a:pPr algn="just">
              <a:lnSpc>
                <a:spcPct val="150000"/>
              </a:lnSpc>
              <a:spcAft>
                <a:spcPts val="0"/>
              </a:spcAft>
              <a:tabLst>
                <a:tab pos="2430780"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硫酸铜溶液可以加快氢气生成速率的原因是</a:t>
            </a:r>
            <a:r>
              <a:rPr lang="en-US" altLang="zh-CN" sz="2800" kern="100" dirty="0" smtClean="0">
                <a:latin typeface="Times New Roman"/>
                <a:ea typeface="华文细黑"/>
                <a:cs typeface="Courier New"/>
              </a:rPr>
              <a:t>_____________________</a:t>
            </a:r>
          </a:p>
          <a:p>
            <a:pPr algn="just">
              <a:lnSpc>
                <a:spcPct val="150000"/>
              </a:lnSpc>
              <a:spcAft>
                <a:spcPts val="0"/>
              </a:spcAft>
              <a:tabLst>
                <a:tab pos="2430780" algn="l"/>
              </a:tabLst>
            </a:pP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430780" algn="l"/>
              </a:tabLst>
            </a:pPr>
            <a:r>
              <a:rPr lang="zh-CN" altLang="zh-CN" sz="2800" b="1" kern="100" dirty="0">
                <a:solidFill>
                  <a:srgbClr val="0000FF"/>
                </a:solidFill>
                <a:latin typeface="Times New Roman"/>
                <a:cs typeface="Times New Roman"/>
              </a:rPr>
              <a:t>解析</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由于</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反应生成的</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附着在</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片表面，构成铜锌原电池，从而加快了</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产生的速率</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7535366" y="1465253"/>
            <a:ext cx="11873194" cy="738664"/>
          </a:xfrm>
          <a:prstGeom prst="rect">
            <a:avLst/>
          </a:prstGeom>
        </p:spPr>
        <p:txBody>
          <a:bodyPr>
            <a:spAutoFit/>
          </a:bodyPr>
          <a:lstStyle/>
          <a:p>
            <a:pPr algn="just">
              <a:lnSpc>
                <a:spcPct val="150000"/>
              </a:lnSpc>
              <a:spcAft>
                <a:spcPts val="0"/>
              </a:spcAft>
              <a:tabLst>
                <a:tab pos="2430780" algn="l"/>
              </a:tabLst>
            </a:pPr>
            <a:r>
              <a:rPr lang="en-US" altLang="zh-CN" sz="2800" kern="100" dirty="0" smtClean="0">
                <a:solidFill>
                  <a:schemeClr val="accent6">
                    <a:lumMod val="75000"/>
                  </a:schemeClr>
                </a:solidFill>
                <a:latin typeface="Times New Roman"/>
                <a:ea typeface="华文细黑"/>
                <a:cs typeface="Courier New"/>
              </a:rPr>
              <a:t>CuSO</a:t>
            </a:r>
            <a:r>
              <a:rPr lang="en-US" altLang="zh-CN" sz="2800" kern="100" baseline="-25000" dirty="0" smtClean="0">
                <a:solidFill>
                  <a:schemeClr val="accent6">
                    <a:lumMod val="75000"/>
                  </a:schemeClr>
                </a:solidFill>
                <a:latin typeface="Times New Roman"/>
                <a:ea typeface="华文细黑"/>
                <a:cs typeface="Courier New"/>
              </a:rPr>
              <a:t>4</a:t>
            </a:r>
            <a:r>
              <a:rPr lang="zh-CN" altLang="zh-CN" sz="2800" kern="100" dirty="0">
                <a:solidFill>
                  <a:schemeClr val="accent6">
                    <a:lumMod val="75000"/>
                  </a:schemeClr>
                </a:solidFill>
                <a:latin typeface="Times New Roman"/>
                <a:ea typeface="华文细黑"/>
                <a:cs typeface="Times New Roman"/>
              </a:rPr>
              <a:t>与</a:t>
            </a:r>
            <a:r>
              <a:rPr lang="en-US" altLang="zh-CN" sz="2800" kern="100" dirty="0">
                <a:solidFill>
                  <a:schemeClr val="accent6">
                    <a:lumMod val="75000"/>
                  </a:schemeClr>
                </a:solidFill>
                <a:latin typeface="Times New Roman"/>
                <a:ea typeface="华文细黑"/>
                <a:cs typeface="Courier New"/>
              </a:rPr>
              <a:t>Zn</a:t>
            </a:r>
            <a:r>
              <a:rPr lang="zh-CN" altLang="zh-CN" sz="2800" kern="100" dirty="0">
                <a:solidFill>
                  <a:schemeClr val="accent6">
                    <a:lumMod val="75000"/>
                  </a:schemeClr>
                </a:solidFill>
                <a:latin typeface="Times New Roman"/>
                <a:ea typeface="华文细黑"/>
                <a:cs typeface="Times New Roman"/>
              </a:rPr>
              <a:t>反应产生的</a:t>
            </a:r>
            <a:r>
              <a:rPr lang="en-US" altLang="zh-CN" sz="2800" kern="100" dirty="0" smtClean="0">
                <a:solidFill>
                  <a:schemeClr val="accent6">
                    <a:lumMod val="75000"/>
                  </a:schemeClr>
                </a:solidFill>
                <a:latin typeface="Times New Roman"/>
                <a:ea typeface="华文细黑"/>
                <a:cs typeface="Courier New"/>
              </a:rPr>
              <a:t>Cu</a:t>
            </a:r>
            <a:endParaRPr lang="zh-CN" altLang="zh-CN" sz="2800" kern="100" dirty="0">
              <a:solidFill>
                <a:schemeClr val="accent6">
                  <a:lumMod val="75000"/>
                </a:schemeClr>
              </a:solidFill>
              <a:effectLst/>
              <a:latin typeface="宋体"/>
              <a:cs typeface="Courier New"/>
            </a:endParaRPr>
          </a:p>
        </p:txBody>
      </p:sp>
      <p:sp>
        <p:nvSpPr>
          <p:cNvPr id="6" name="矩形 5"/>
          <p:cNvSpPr/>
          <p:nvPr/>
        </p:nvSpPr>
        <p:spPr>
          <a:xfrm>
            <a:off x="478582" y="2120358"/>
            <a:ext cx="8109551" cy="587374"/>
          </a:xfrm>
          <a:prstGeom prst="rect">
            <a:avLst/>
          </a:prstGeom>
        </p:spPr>
        <p:txBody>
          <a:bodyPr>
            <a:spAutoFit/>
          </a:bodyPr>
          <a:lstStyle/>
          <a:p>
            <a:pPr lvl="0" algn="just">
              <a:lnSpc>
                <a:spcPct val="150000"/>
              </a:lnSpc>
              <a:tabLst>
                <a:tab pos="2430780" algn="l"/>
              </a:tabLst>
            </a:pPr>
            <a:r>
              <a:rPr lang="zh-CN" altLang="zh-CN" sz="2800" kern="100" dirty="0">
                <a:solidFill>
                  <a:srgbClr val="F79646">
                    <a:lumMod val="75000"/>
                  </a:srgbClr>
                </a:solidFill>
                <a:latin typeface="Times New Roman"/>
                <a:ea typeface="华文细黑"/>
                <a:cs typeface="Times New Roman"/>
              </a:rPr>
              <a:t>与</a:t>
            </a:r>
            <a:r>
              <a:rPr lang="en-US" altLang="zh-CN" sz="2800" kern="100" dirty="0">
                <a:solidFill>
                  <a:srgbClr val="F79646">
                    <a:lumMod val="75000"/>
                  </a:srgbClr>
                </a:solidFill>
                <a:latin typeface="Times New Roman"/>
                <a:ea typeface="华文细黑"/>
                <a:cs typeface="Courier New"/>
              </a:rPr>
              <a:t>Zn</a:t>
            </a:r>
            <a:r>
              <a:rPr lang="zh-CN" altLang="zh-CN" sz="2800" kern="100" dirty="0">
                <a:solidFill>
                  <a:srgbClr val="F79646">
                    <a:lumMod val="75000"/>
                  </a:srgbClr>
                </a:solidFill>
                <a:latin typeface="Times New Roman"/>
                <a:ea typeface="华文细黑"/>
                <a:cs typeface="Times New Roman"/>
              </a:rPr>
              <a:t>形成铜锌原电池，加快了</a:t>
            </a:r>
            <a:r>
              <a:rPr lang="en-US" altLang="zh-CN" sz="2800" kern="100" dirty="0">
                <a:solidFill>
                  <a:srgbClr val="F79646">
                    <a:lumMod val="75000"/>
                  </a:srgbClr>
                </a:solidFill>
                <a:latin typeface="Times New Roman"/>
                <a:ea typeface="华文细黑"/>
                <a:cs typeface="Courier New"/>
              </a:rPr>
              <a:t>H</a:t>
            </a:r>
            <a:r>
              <a:rPr lang="en-US" altLang="zh-CN" sz="2800" kern="100" baseline="-25000" dirty="0">
                <a:solidFill>
                  <a:srgbClr val="F79646">
                    <a:lumMod val="75000"/>
                  </a:srgbClr>
                </a:solidFill>
                <a:latin typeface="Times New Roman"/>
                <a:ea typeface="华文细黑"/>
                <a:cs typeface="Courier New"/>
              </a:rPr>
              <a:t>2</a:t>
            </a:r>
            <a:r>
              <a:rPr lang="zh-CN" altLang="zh-CN" sz="2800" kern="100" dirty="0">
                <a:solidFill>
                  <a:srgbClr val="F79646">
                    <a:lumMod val="75000"/>
                  </a:srgbClr>
                </a:solidFill>
                <a:latin typeface="Times New Roman"/>
                <a:ea typeface="华文细黑"/>
                <a:cs typeface="Times New Roman"/>
              </a:rPr>
              <a:t>产生的速率</a:t>
            </a:r>
            <a:endParaRPr lang="zh-CN" altLang="zh-CN" sz="2800" kern="100" dirty="0">
              <a:solidFill>
                <a:srgbClr val="F79646">
                  <a:lumMod val="75000"/>
                </a:srgbClr>
              </a:solidFill>
              <a:latin typeface="宋体"/>
              <a:cs typeface="Courier New"/>
            </a:endParaRPr>
          </a:p>
        </p:txBody>
      </p:sp>
      <p:sp>
        <p:nvSpPr>
          <p:cNvPr id="5" name="Rectangle 21">
            <a:hlinkClick r:id="rId2"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6728883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xEl>
                                              <p:pRg st="2" end="2"/>
                                            </p:txEl>
                                          </p:spTgt>
                                        </p:tgtEl>
                                      </p:cBhvr>
                                    </p:animEffect>
                                    <p:set>
                                      <p:cBhvr>
                                        <p:cTn id="20" dur="1" fill="hold">
                                          <p:stCondLst>
                                            <p:cond delay="499"/>
                                          </p:stCondLst>
                                        </p:cTn>
                                        <p:tgtEl>
                                          <p:spTgt spid="7">
                                            <p:txEl>
                                              <p:pRg st="2" end="2"/>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4" grpId="0"/>
      <p:bldP spid="4" grpId="1"/>
      <p:bldP spid="6" grpId="0"/>
      <p:bldP spid="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81013" y="1403624"/>
            <a:ext cx="10964697" cy="1384995"/>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实验室中现有</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 4</a:t>
            </a:r>
            <a:r>
              <a:rPr lang="zh-CN" altLang="zh-CN" sz="2800" kern="100" dirty="0">
                <a:latin typeface="Times New Roman"/>
                <a:ea typeface="华文细黑"/>
                <a:cs typeface="Times New Roman"/>
              </a:rPr>
              <a:t>种溶液，可与上述实验中</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溶液起相似作用的是</a:t>
            </a:r>
            <a:r>
              <a:rPr lang="en-US" altLang="zh-CN" sz="2800" kern="100" dirty="0" smtClean="0">
                <a:latin typeface="Times New Roman"/>
                <a:ea typeface="华文细黑"/>
                <a:cs typeface="Courier New"/>
              </a:rPr>
              <a:t>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370541" y="1976499"/>
            <a:ext cx="1343638"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a:solidFill>
                  <a:schemeClr val="accent6">
                    <a:lumMod val="75000"/>
                  </a:schemeClr>
                </a:solidFill>
                <a:latin typeface="Times New Roman"/>
                <a:ea typeface="华文细黑"/>
                <a:cs typeface="Courier New"/>
              </a:rPr>
              <a:t>Ag</a:t>
            </a:r>
            <a:r>
              <a:rPr lang="en-US" altLang="zh-CN" sz="2800" b="1" kern="100" baseline="-25000" dirty="0">
                <a:solidFill>
                  <a:schemeClr val="accent6">
                    <a:lumMod val="75000"/>
                  </a:schemeClr>
                </a:solidFill>
                <a:latin typeface="Times New Roman"/>
                <a:ea typeface="华文细黑"/>
                <a:cs typeface="Courier New"/>
              </a:rPr>
              <a:t>2</a:t>
            </a:r>
            <a:r>
              <a:rPr lang="en-US" altLang="zh-CN" sz="2800" b="1" kern="100" dirty="0">
                <a:solidFill>
                  <a:schemeClr val="accent6">
                    <a:lumMod val="75000"/>
                  </a:schemeClr>
                </a:solidFill>
                <a:latin typeface="Times New Roman"/>
                <a:ea typeface="华文细黑"/>
                <a:cs typeface="Courier New"/>
              </a:rPr>
              <a:t>SO</a:t>
            </a:r>
            <a:r>
              <a:rPr lang="en-US" altLang="zh-CN" sz="2800" b="1" kern="100" baseline="-25000" dirty="0">
                <a:solidFill>
                  <a:schemeClr val="accent6">
                    <a:lumMod val="75000"/>
                  </a:schemeClr>
                </a:solidFill>
                <a:latin typeface="Times New Roman"/>
                <a:ea typeface="华文细黑"/>
                <a:cs typeface="Courier New"/>
              </a:rPr>
              <a:t>4</a:t>
            </a:r>
            <a:endParaRPr lang="zh-CN" altLang="zh-CN" sz="2800" b="1" kern="100" baseline="-25000" dirty="0">
              <a:solidFill>
                <a:schemeClr val="accent6">
                  <a:lumMod val="75000"/>
                </a:schemeClr>
              </a:solidFill>
              <a:latin typeface="Times New Roman"/>
              <a:ea typeface="华文细黑"/>
              <a:cs typeface="Courier New"/>
            </a:endParaRPr>
          </a:p>
        </p:txBody>
      </p:sp>
      <p:sp>
        <p:nvSpPr>
          <p:cNvPr id="4" name="矩形 3"/>
          <p:cNvSpPr/>
          <p:nvPr/>
        </p:nvSpPr>
        <p:spPr>
          <a:xfrm>
            <a:off x="629985" y="2848438"/>
            <a:ext cx="10793813" cy="1949508"/>
          </a:xfrm>
          <a:prstGeom prst="rect">
            <a:avLst/>
          </a:prstGeom>
        </p:spPr>
        <p:txBody>
          <a:bodyPr>
            <a:spAutoFit/>
          </a:bodyPr>
          <a:lstStyle/>
          <a:p>
            <a:pPr algn="just">
              <a:lnSpc>
                <a:spcPct val="150000"/>
              </a:lnSpc>
              <a:spcAft>
                <a:spcPts val="0"/>
              </a:spcAft>
              <a:tabLst>
                <a:tab pos="2430780" algn="l"/>
              </a:tabLst>
            </a:pPr>
            <a:r>
              <a:rPr lang="zh-CN" altLang="zh-CN" sz="2800" b="1" kern="100" dirty="0">
                <a:solidFill>
                  <a:srgbClr val="0000FF"/>
                </a:solidFill>
                <a:latin typeface="Times New Roman"/>
                <a:cs typeface="Times New Roman"/>
              </a:rPr>
              <a:t>解析</a:t>
            </a:r>
            <a:r>
              <a:rPr lang="zh-CN" altLang="zh-CN" sz="2800" kern="100" dirty="0">
                <a:latin typeface="宋体"/>
                <a:ea typeface="Times New Roman"/>
                <a:cs typeface="Courier New"/>
              </a:rPr>
              <a:t> </a:t>
            </a:r>
            <a:r>
              <a:rPr lang="en-US" altLang="zh-CN" sz="2800" kern="100" dirty="0">
                <a:latin typeface="宋体"/>
                <a:ea typeface="Times New Roman"/>
                <a:cs typeface="Courier New"/>
              </a:rPr>
              <a:t>4</a:t>
            </a:r>
            <a:r>
              <a:rPr lang="zh-CN" altLang="zh-CN" sz="2800" kern="100" dirty="0">
                <a:latin typeface="Times New Roman"/>
                <a:ea typeface="华文细黑"/>
                <a:cs typeface="Times New Roman"/>
              </a:rPr>
              <a:t>种溶液中能与</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发生置换反应的只有</a:t>
            </a:r>
            <a:r>
              <a:rPr lang="en-US" altLang="zh-CN" sz="2800" kern="100" dirty="0">
                <a:latin typeface="Times New Roman"/>
                <a:ea typeface="华文细黑"/>
                <a:cs typeface="Courier New"/>
              </a:rPr>
              <a:t>Ag</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=ZnSO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2Ag</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194620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2" grpId="0"/>
      <p:bldP spid="2" grpId="1"/>
      <p:bldP spid="4" grpId="0"/>
      <p:bldP spid="4"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4892" y="1185927"/>
            <a:ext cx="11296938" cy="3323987"/>
          </a:xfrm>
          <a:prstGeom prst="rect">
            <a:avLst/>
          </a:prstGeom>
        </p:spPr>
        <p:txBody>
          <a:bodyPr>
            <a:spAutoFit/>
          </a:bodyPr>
          <a:lstStyle/>
          <a:p>
            <a:pPr>
              <a:lnSpc>
                <a:spcPct val="150000"/>
              </a:lnSpc>
            </a:pPr>
            <a:r>
              <a:rPr lang="en-US" altLang="zh-CN" sz="2800" kern="100" dirty="0" smtClean="0">
                <a:latin typeface="Times New Roman"/>
                <a:ea typeface="华文细黑"/>
              </a:rPr>
              <a:t>(</a:t>
            </a:r>
            <a:r>
              <a:rPr lang="en-US" altLang="zh-CN" sz="2800" kern="100" dirty="0">
                <a:latin typeface="Times New Roman"/>
                <a:ea typeface="华文细黑"/>
              </a:rPr>
              <a:t>4)</a:t>
            </a:r>
            <a:r>
              <a:rPr lang="zh-CN" altLang="zh-CN" sz="2800" kern="100" dirty="0">
                <a:latin typeface="Times New Roman"/>
                <a:ea typeface="华文细黑"/>
                <a:cs typeface="Times New Roman"/>
              </a:rPr>
              <a:t>要加快上述实验中气体产生的速率，还可采取的</a:t>
            </a:r>
            <a:r>
              <a:rPr lang="zh-CN" altLang="zh-CN" sz="2800" kern="100" dirty="0" smtClean="0">
                <a:latin typeface="Times New Roman"/>
                <a:ea typeface="华文细黑"/>
                <a:cs typeface="Times New Roman"/>
              </a:rPr>
              <a:t>措施</a:t>
            </a:r>
            <a:r>
              <a:rPr lang="en-US" altLang="zh-CN" sz="2800" kern="100" dirty="0" smtClean="0">
                <a:latin typeface="Times New Roman"/>
                <a:ea typeface="华文细黑"/>
              </a:rPr>
              <a:t>______________</a:t>
            </a:r>
          </a:p>
          <a:p>
            <a:pPr>
              <a:lnSpc>
                <a:spcPct val="150000"/>
              </a:lnSpc>
            </a:pPr>
            <a:r>
              <a:rPr lang="en-US" altLang="zh-CN" sz="2800" u="sng" kern="100" dirty="0">
                <a:latin typeface="Times New Roman"/>
                <a:ea typeface="华文细黑"/>
              </a:rPr>
              <a:t> </a:t>
            </a:r>
            <a:r>
              <a:rPr lang="en-US" altLang="zh-CN" sz="2800" u="sng" kern="100" dirty="0" smtClean="0">
                <a:latin typeface="Times New Roman"/>
                <a:ea typeface="华文细黑"/>
              </a:rPr>
              <a:t>                                                                                                           </a:t>
            </a:r>
            <a:r>
              <a:rPr lang="en-US" altLang="zh-CN" sz="2800" kern="100" dirty="0" smtClean="0">
                <a:latin typeface="Times New Roman"/>
                <a:ea typeface="华文细黑"/>
              </a:rPr>
              <a:t> (</a:t>
            </a:r>
            <a:r>
              <a:rPr lang="zh-CN" altLang="zh-CN" sz="2800" kern="100" dirty="0">
                <a:latin typeface="Times New Roman"/>
                <a:ea typeface="华文细黑"/>
                <a:cs typeface="Times New Roman"/>
              </a:rPr>
              <a:t>答两种</a:t>
            </a:r>
            <a:r>
              <a:rPr lang="en-US" altLang="zh-CN" sz="2800" kern="100" dirty="0">
                <a:latin typeface="Times New Roman"/>
                <a:ea typeface="华文细黑"/>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430780" algn="l"/>
              </a:tabLst>
            </a:pPr>
            <a:r>
              <a:rPr lang="zh-CN" altLang="zh-CN" sz="2800" b="1" kern="100" dirty="0">
                <a:solidFill>
                  <a:srgbClr val="0000FF"/>
                </a:solidFill>
                <a:latin typeface="Times New Roman"/>
                <a:cs typeface="Times New Roman"/>
              </a:rPr>
              <a:t>解析</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根据影响化学反应速率的外界因素，则加快反应速率的方法还有：增大反应物浓度、升高温度、使用催化剂、增大锌粒的表面积等。注意：</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浓度不能过大，浓硫酸与</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反应不生成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9002467" y="1185927"/>
            <a:ext cx="2698175" cy="661015"/>
          </a:xfrm>
          <a:prstGeom prst="rect">
            <a:avLst/>
          </a:prstGeom>
        </p:spPr>
        <p:txBody>
          <a:bodyPr wrap="none">
            <a:spAutoFit/>
          </a:bodyPr>
          <a:lstStyle/>
          <a:p>
            <a:pPr algn="just">
              <a:lnSpc>
                <a:spcPct val="150000"/>
              </a:lnSpc>
              <a:spcAft>
                <a:spcPts val="0"/>
              </a:spcAft>
              <a:tabLst>
                <a:tab pos="1890395" algn="l"/>
              </a:tabLst>
            </a:pPr>
            <a:r>
              <a:rPr lang="zh-CN" altLang="en-US" sz="2800" kern="100" dirty="0">
                <a:solidFill>
                  <a:schemeClr val="accent6">
                    <a:lumMod val="75000"/>
                  </a:schemeClr>
                </a:solidFill>
                <a:latin typeface="Times New Roman"/>
                <a:ea typeface="华文细黑"/>
                <a:cs typeface="Courier New"/>
              </a:rPr>
              <a:t>升高反应温度</a:t>
            </a:r>
            <a:r>
              <a:rPr lang="zh-CN" altLang="en-US" sz="2800" kern="100" dirty="0" smtClean="0">
                <a:solidFill>
                  <a:schemeClr val="accent6">
                    <a:lumMod val="75000"/>
                  </a:schemeClr>
                </a:solidFill>
                <a:latin typeface="Times New Roman"/>
                <a:ea typeface="华文细黑"/>
                <a:cs typeface="Courier New"/>
              </a:rPr>
              <a:t>，</a:t>
            </a:r>
            <a:endParaRPr lang="zh-CN" altLang="zh-CN" sz="2800" kern="100" dirty="0">
              <a:solidFill>
                <a:schemeClr val="accent6">
                  <a:lumMod val="75000"/>
                </a:schemeClr>
              </a:solidFill>
              <a:latin typeface="Times New Roman"/>
              <a:ea typeface="华文细黑"/>
              <a:cs typeface="Courier New"/>
            </a:endParaRPr>
          </a:p>
        </p:txBody>
      </p:sp>
      <p:sp>
        <p:nvSpPr>
          <p:cNvPr id="4" name="矩形 3"/>
          <p:cNvSpPr/>
          <p:nvPr/>
        </p:nvSpPr>
        <p:spPr>
          <a:xfrm>
            <a:off x="478582" y="1773610"/>
            <a:ext cx="8920506" cy="661015"/>
          </a:xfrm>
          <a:prstGeom prst="rect">
            <a:avLst/>
          </a:prstGeom>
        </p:spPr>
        <p:txBody>
          <a:bodyPr>
            <a:spAutoFit/>
          </a:bodyPr>
          <a:lstStyle/>
          <a:p>
            <a:pPr lvl="0" algn="just">
              <a:lnSpc>
                <a:spcPct val="150000"/>
              </a:lnSpc>
              <a:tabLst>
                <a:tab pos="1890395" algn="l"/>
              </a:tabLst>
            </a:pPr>
            <a:r>
              <a:rPr lang="zh-CN" altLang="en-US" sz="2800" kern="100" dirty="0">
                <a:solidFill>
                  <a:srgbClr val="F79646">
                    <a:lumMod val="75000"/>
                  </a:srgbClr>
                </a:solidFill>
                <a:latin typeface="Times New Roman"/>
                <a:ea typeface="华文细黑"/>
                <a:cs typeface="Courier New"/>
              </a:rPr>
              <a:t>适当增加硫酸的浓度，增大锌粒的表面积等</a:t>
            </a:r>
            <a:r>
              <a:rPr lang="en-US" altLang="zh-CN" sz="2800" kern="100" dirty="0">
                <a:solidFill>
                  <a:srgbClr val="F79646">
                    <a:lumMod val="75000"/>
                  </a:srgbClr>
                </a:solidFill>
                <a:latin typeface="Times New Roman"/>
                <a:ea typeface="华文细黑"/>
                <a:cs typeface="Courier New"/>
              </a:rPr>
              <a:t>(</a:t>
            </a:r>
            <a:r>
              <a:rPr lang="zh-CN" altLang="en-US" sz="2800" kern="100" dirty="0">
                <a:solidFill>
                  <a:srgbClr val="F79646">
                    <a:lumMod val="75000"/>
                  </a:srgbClr>
                </a:solidFill>
                <a:latin typeface="Times New Roman"/>
                <a:ea typeface="华文细黑"/>
                <a:cs typeface="Courier New"/>
              </a:rPr>
              <a:t>答两种即可</a:t>
            </a:r>
            <a:r>
              <a:rPr lang="en-US" altLang="zh-CN" sz="2800" kern="100" dirty="0">
                <a:solidFill>
                  <a:srgbClr val="F79646">
                    <a:lumMod val="75000"/>
                  </a:srgbClr>
                </a:solidFill>
                <a:latin typeface="Times New Roman"/>
                <a:ea typeface="华文细黑"/>
                <a:cs typeface="Courier New"/>
              </a:rPr>
              <a:t>)</a:t>
            </a:r>
            <a:endParaRPr lang="zh-CN" altLang="zh-CN" sz="2800" kern="100" dirty="0">
              <a:solidFill>
                <a:srgbClr val="F79646">
                  <a:lumMod val="75000"/>
                </a:srgbClr>
              </a:solidFill>
              <a:latin typeface="Times New Roman"/>
              <a:ea typeface="华文细黑"/>
              <a:cs typeface="Courier New"/>
            </a:endParaRPr>
          </a:p>
        </p:txBody>
      </p:sp>
      <p:sp>
        <p:nvSpPr>
          <p:cNvPr id="5" name="Rectangle 21">
            <a:hlinkClick r:id="rId2"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9030353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xEl>
                                              <p:pRg st="2" end="2"/>
                                            </p:txEl>
                                          </p:spTgt>
                                        </p:tgtEl>
                                      </p:cBhvr>
                                    </p:animEffect>
                                    <p:set>
                                      <p:cBhvr>
                                        <p:cTn id="20" dur="1" fill="hold">
                                          <p:stCondLst>
                                            <p:cond delay="499"/>
                                          </p:stCondLst>
                                        </p:cTn>
                                        <p:tgtEl>
                                          <p:spTgt spid="7">
                                            <p:txEl>
                                              <p:pRg st="2" end="2"/>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2" grpId="0"/>
      <p:bldP spid="2" grpId="1"/>
      <p:bldP spid="4" grpId="0"/>
      <p:bldP spid="4"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4892" y="472812"/>
            <a:ext cx="11296938" cy="1948739"/>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rPr>
              <a:t>(5)</a:t>
            </a:r>
            <a:r>
              <a:rPr lang="zh-CN" altLang="zh-CN" sz="2800" kern="100" dirty="0">
                <a:latin typeface="Times New Roman"/>
                <a:ea typeface="华文细黑"/>
                <a:cs typeface="Times New Roman"/>
              </a:rPr>
              <a:t>为了进一步探究硫酸铜的量对氢气生成速率的影响，该同学设计了如下一系列实验。将表中所给的混合溶液分别加入到</a:t>
            </a:r>
            <a:r>
              <a:rPr lang="en-US" altLang="zh-CN" sz="2800" kern="100" dirty="0">
                <a:latin typeface="Times New Roman"/>
                <a:ea typeface="华文细黑"/>
              </a:rPr>
              <a:t>6</a:t>
            </a:r>
            <a:r>
              <a:rPr lang="zh-CN" altLang="zh-CN" sz="2800" kern="100" dirty="0">
                <a:latin typeface="Times New Roman"/>
                <a:ea typeface="华文细黑"/>
                <a:cs typeface="Times New Roman"/>
              </a:rPr>
              <a:t>个盛有过量</a:t>
            </a:r>
            <a:r>
              <a:rPr lang="en-US" altLang="zh-CN" sz="2800" kern="100" dirty="0">
                <a:latin typeface="Times New Roman"/>
                <a:ea typeface="华文细黑"/>
              </a:rPr>
              <a:t>Zn</a:t>
            </a:r>
            <a:r>
              <a:rPr lang="zh-CN" altLang="zh-CN" sz="2800" kern="100" dirty="0">
                <a:latin typeface="Times New Roman"/>
                <a:ea typeface="华文细黑"/>
                <a:cs typeface="Times New Roman"/>
              </a:rPr>
              <a:t>粒的反应瓶中，收集产生的气体，记录获得相同体积气体所需的时间。</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3614600734"/>
              </p:ext>
            </p:extLst>
          </p:nvPr>
        </p:nvGraphicFramePr>
        <p:xfrm>
          <a:off x="838623" y="2629823"/>
          <a:ext cx="9937103" cy="3346890"/>
        </p:xfrm>
        <a:graphic>
          <a:graphicData uri="http://schemas.openxmlformats.org/drawingml/2006/table">
            <a:tbl>
              <a:tblPr/>
              <a:tblGrid>
                <a:gridCol w="3938860"/>
                <a:gridCol w="956311"/>
                <a:gridCol w="1039947"/>
                <a:gridCol w="1039947"/>
                <a:gridCol w="1049416"/>
                <a:gridCol w="956311"/>
                <a:gridCol w="956311"/>
              </a:tblGrid>
              <a:tr h="799971">
                <a:tc>
                  <a:txBody>
                    <a:bodyPr/>
                    <a:lstStyle/>
                    <a:p>
                      <a:pPr algn="ctr">
                        <a:lnSpc>
                          <a:spcPct val="150000"/>
                        </a:lnSpc>
                        <a:spcAft>
                          <a:spcPts val="0"/>
                        </a:spcAft>
                        <a:tabLst>
                          <a:tab pos="2430780" algn="l"/>
                        </a:tabLst>
                      </a:pPr>
                      <a:r>
                        <a:rPr lang="zh-CN" sz="1700" kern="100" dirty="0">
                          <a:effectLst/>
                          <a:latin typeface="Times New Roman"/>
                          <a:ea typeface="华文细黑"/>
                          <a:cs typeface="Times New Roman"/>
                        </a:rPr>
                        <a:t>　　　　　</a:t>
                      </a:r>
                      <a:r>
                        <a:rPr lang="zh-CN" sz="1700" kern="100" dirty="0" smtClean="0">
                          <a:effectLst/>
                          <a:latin typeface="Times New Roman"/>
                          <a:ea typeface="华文细黑"/>
                          <a:cs typeface="Times New Roman"/>
                        </a:rPr>
                        <a:t>实验</a:t>
                      </a:r>
                      <a:endParaRPr lang="en-US" altLang="zh-CN" sz="600" kern="100" dirty="0" smtClean="0">
                        <a:effectLst/>
                        <a:latin typeface="宋体"/>
                        <a:ea typeface="+mn-ea"/>
                        <a:cs typeface="Courier New"/>
                      </a:endParaRPr>
                    </a:p>
                    <a:p>
                      <a:pPr algn="l">
                        <a:lnSpc>
                          <a:spcPct val="150000"/>
                        </a:lnSpc>
                        <a:spcAft>
                          <a:spcPts val="0"/>
                        </a:spcAft>
                        <a:tabLst>
                          <a:tab pos="2430780" algn="l"/>
                        </a:tabLst>
                      </a:pPr>
                      <a:r>
                        <a:rPr lang="zh-CN" sz="1700" kern="100" dirty="0" smtClean="0">
                          <a:effectLst/>
                          <a:latin typeface="Times New Roman"/>
                          <a:ea typeface="华文细黑"/>
                          <a:cs typeface="Times New Roman"/>
                        </a:rPr>
                        <a:t>混合</a:t>
                      </a:r>
                      <a:r>
                        <a:rPr lang="zh-CN" sz="1700" kern="100" dirty="0">
                          <a:effectLst/>
                          <a:latin typeface="Times New Roman"/>
                          <a:ea typeface="华文细黑"/>
                          <a:cs typeface="Times New Roman"/>
                        </a:rPr>
                        <a:t>溶液　　　　　　</a:t>
                      </a:r>
                      <a:endParaRPr lang="zh-CN" sz="6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dirty="0">
                          <a:effectLst/>
                          <a:latin typeface="Times New Roman"/>
                          <a:ea typeface="华文细黑"/>
                          <a:cs typeface="Courier New"/>
                        </a:rPr>
                        <a:t> </a:t>
                      </a:r>
                      <a:endParaRPr lang="zh-CN" sz="600" kern="100" dirty="0">
                        <a:effectLst/>
                        <a:latin typeface="宋体"/>
                        <a:cs typeface="Courier New"/>
                      </a:endParaRPr>
                    </a:p>
                    <a:p>
                      <a:pPr algn="ctr">
                        <a:lnSpc>
                          <a:spcPct val="150000"/>
                        </a:lnSpc>
                        <a:spcAft>
                          <a:spcPts val="0"/>
                        </a:spcAft>
                        <a:tabLst>
                          <a:tab pos="2430780" algn="l"/>
                        </a:tabLst>
                      </a:pPr>
                      <a:r>
                        <a:rPr lang="en-US" sz="1700" kern="100" dirty="0">
                          <a:effectLst/>
                          <a:latin typeface="Times New Roman"/>
                          <a:ea typeface="华文细黑"/>
                          <a:cs typeface="Courier New"/>
                        </a:rPr>
                        <a:t>A</a:t>
                      </a:r>
                      <a:endParaRPr lang="zh-CN" sz="6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dirty="0">
                          <a:effectLst/>
                          <a:latin typeface="Times New Roman"/>
                          <a:ea typeface="华文细黑"/>
                          <a:cs typeface="Courier New"/>
                        </a:rPr>
                        <a:t> </a:t>
                      </a:r>
                      <a:endParaRPr lang="zh-CN" sz="600" kern="100" dirty="0">
                        <a:effectLst/>
                        <a:latin typeface="宋体"/>
                        <a:cs typeface="Courier New"/>
                      </a:endParaRPr>
                    </a:p>
                    <a:p>
                      <a:pPr algn="ctr">
                        <a:lnSpc>
                          <a:spcPct val="150000"/>
                        </a:lnSpc>
                        <a:spcAft>
                          <a:spcPts val="0"/>
                        </a:spcAft>
                        <a:tabLst>
                          <a:tab pos="2430780" algn="l"/>
                        </a:tabLst>
                      </a:pPr>
                      <a:r>
                        <a:rPr lang="en-US" sz="1700" kern="100" dirty="0">
                          <a:effectLst/>
                          <a:latin typeface="Times New Roman"/>
                          <a:ea typeface="华文细黑"/>
                          <a:cs typeface="Courier New"/>
                        </a:rPr>
                        <a:t>B</a:t>
                      </a:r>
                      <a:endParaRPr lang="zh-CN" sz="6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dirty="0" smtClean="0">
                          <a:effectLst/>
                          <a:latin typeface="Times New Roman"/>
                          <a:ea typeface="华文细黑"/>
                          <a:cs typeface="Courier New"/>
                        </a:rPr>
                        <a:t> </a:t>
                      </a:r>
                      <a:endParaRPr lang="zh-CN" sz="600" kern="100" dirty="0" smtClean="0">
                        <a:effectLst/>
                        <a:latin typeface="宋体"/>
                        <a:cs typeface="Courier New"/>
                      </a:endParaRPr>
                    </a:p>
                    <a:p>
                      <a:pPr algn="ctr">
                        <a:lnSpc>
                          <a:spcPct val="150000"/>
                        </a:lnSpc>
                        <a:spcAft>
                          <a:spcPts val="0"/>
                        </a:spcAft>
                        <a:tabLst>
                          <a:tab pos="2430780" algn="l"/>
                        </a:tabLst>
                      </a:pPr>
                      <a:r>
                        <a:rPr lang="en-US" sz="1700" kern="100" dirty="0" smtClean="0">
                          <a:effectLst/>
                          <a:latin typeface="Times New Roman"/>
                          <a:ea typeface="华文细黑"/>
                          <a:cs typeface="Courier New"/>
                        </a:rPr>
                        <a:t>C</a:t>
                      </a:r>
                      <a:endParaRPr lang="zh-CN" sz="6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dirty="0">
                          <a:effectLst/>
                          <a:latin typeface="Times New Roman"/>
                          <a:ea typeface="华文细黑"/>
                          <a:cs typeface="Courier New"/>
                        </a:rPr>
                        <a:t> </a:t>
                      </a:r>
                      <a:endParaRPr lang="zh-CN" sz="600" kern="100" dirty="0">
                        <a:effectLst/>
                        <a:latin typeface="宋体"/>
                        <a:cs typeface="Courier New"/>
                      </a:endParaRPr>
                    </a:p>
                    <a:p>
                      <a:pPr algn="ctr">
                        <a:lnSpc>
                          <a:spcPct val="150000"/>
                        </a:lnSpc>
                        <a:spcAft>
                          <a:spcPts val="0"/>
                        </a:spcAft>
                        <a:tabLst>
                          <a:tab pos="2430780" algn="l"/>
                        </a:tabLst>
                      </a:pPr>
                      <a:r>
                        <a:rPr lang="en-US" sz="1700" kern="100" dirty="0">
                          <a:effectLst/>
                          <a:latin typeface="Times New Roman"/>
                          <a:ea typeface="华文细黑"/>
                          <a:cs typeface="Courier New"/>
                        </a:rPr>
                        <a:t>D</a:t>
                      </a:r>
                      <a:endParaRPr lang="zh-CN" sz="6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dirty="0">
                          <a:effectLst/>
                          <a:latin typeface="Times New Roman"/>
                          <a:ea typeface="华文细黑"/>
                          <a:cs typeface="Courier New"/>
                        </a:rPr>
                        <a:t> </a:t>
                      </a:r>
                      <a:endParaRPr lang="zh-CN" sz="600" kern="100" dirty="0">
                        <a:effectLst/>
                        <a:latin typeface="宋体"/>
                        <a:cs typeface="Courier New"/>
                      </a:endParaRPr>
                    </a:p>
                    <a:p>
                      <a:pPr algn="ctr">
                        <a:lnSpc>
                          <a:spcPct val="150000"/>
                        </a:lnSpc>
                        <a:spcAft>
                          <a:spcPts val="0"/>
                        </a:spcAft>
                        <a:tabLst>
                          <a:tab pos="2430780" algn="l"/>
                        </a:tabLst>
                      </a:pPr>
                      <a:r>
                        <a:rPr lang="en-US" sz="1700" kern="100" dirty="0">
                          <a:effectLst/>
                          <a:latin typeface="Times New Roman"/>
                          <a:ea typeface="华文细黑"/>
                          <a:cs typeface="Courier New"/>
                        </a:rPr>
                        <a:t>E</a:t>
                      </a:r>
                      <a:endParaRPr lang="zh-CN" sz="6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dirty="0">
                          <a:effectLst/>
                          <a:latin typeface="Times New Roman"/>
                          <a:ea typeface="华文细黑"/>
                          <a:cs typeface="Courier New"/>
                        </a:rPr>
                        <a:t> </a:t>
                      </a:r>
                      <a:endParaRPr lang="zh-CN" sz="600" kern="100" dirty="0">
                        <a:effectLst/>
                        <a:latin typeface="宋体"/>
                        <a:cs typeface="Courier New"/>
                      </a:endParaRPr>
                    </a:p>
                    <a:p>
                      <a:pPr algn="ctr">
                        <a:lnSpc>
                          <a:spcPct val="150000"/>
                        </a:lnSpc>
                        <a:spcAft>
                          <a:spcPts val="0"/>
                        </a:spcAft>
                        <a:tabLst>
                          <a:tab pos="2430780" algn="l"/>
                        </a:tabLst>
                      </a:pPr>
                      <a:r>
                        <a:rPr lang="en-US" sz="1700" kern="100" dirty="0">
                          <a:effectLst/>
                          <a:latin typeface="Times New Roman"/>
                          <a:ea typeface="华文细黑"/>
                          <a:cs typeface="Courier New"/>
                        </a:rPr>
                        <a:t>F</a:t>
                      </a:r>
                      <a:endParaRPr lang="zh-CN" sz="6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31964">
                <a:tc>
                  <a:txBody>
                    <a:bodyPr/>
                    <a:lstStyle/>
                    <a:p>
                      <a:pPr algn="ctr">
                        <a:lnSpc>
                          <a:spcPct val="150000"/>
                        </a:lnSpc>
                        <a:spcAft>
                          <a:spcPts val="0"/>
                        </a:spcAft>
                        <a:tabLst>
                          <a:tab pos="2430780" algn="l"/>
                        </a:tabLst>
                      </a:pPr>
                      <a:r>
                        <a:rPr lang="en-US" sz="1700" kern="100">
                          <a:effectLst/>
                          <a:latin typeface="Times New Roman"/>
                          <a:ea typeface="华文细黑"/>
                          <a:cs typeface="Courier New"/>
                        </a:rPr>
                        <a:t>4 mol·L</a:t>
                      </a:r>
                      <a:r>
                        <a:rPr lang="zh-CN" sz="1700" kern="100" baseline="30000">
                          <a:effectLst/>
                          <a:latin typeface="Times New Roman"/>
                          <a:ea typeface="华文细黑"/>
                          <a:cs typeface="Times New Roman"/>
                        </a:rPr>
                        <a:t>－</a:t>
                      </a:r>
                      <a:r>
                        <a:rPr lang="en-US" sz="1700" kern="100" baseline="30000">
                          <a:effectLst/>
                          <a:latin typeface="Times New Roman"/>
                          <a:ea typeface="华文细黑"/>
                          <a:cs typeface="Courier New"/>
                        </a:rPr>
                        <a:t>1</a:t>
                      </a:r>
                      <a:r>
                        <a:rPr lang="en-US" sz="1700" kern="100">
                          <a:effectLst/>
                          <a:latin typeface="Times New Roman"/>
                          <a:ea typeface="华文细黑"/>
                          <a:cs typeface="Courier New"/>
                        </a:rPr>
                        <a:t> H</a:t>
                      </a:r>
                      <a:r>
                        <a:rPr lang="en-US" sz="1700" kern="100" baseline="-25000">
                          <a:effectLst/>
                          <a:latin typeface="Times New Roman"/>
                          <a:ea typeface="华文细黑"/>
                          <a:cs typeface="Courier New"/>
                        </a:rPr>
                        <a:t>2</a:t>
                      </a:r>
                      <a:r>
                        <a:rPr lang="en-US" sz="1700" kern="100">
                          <a:effectLst/>
                          <a:latin typeface="Times New Roman"/>
                          <a:ea typeface="华文细黑"/>
                          <a:cs typeface="Courier New"/>
                        </a:rPr>
                        <a:t>SO</a:t>
                      </a:r>
                      <a:r>
                        <a:rPr lang="en-US" sz="1700" kern="100" baseline="-25000">
                          <a:effectLst/>
                          <a:latin typeface="Times New Roman"/>
                          <a:ea typeface="华文细黑"/>
                          <a:cs typeface="Courier New"/>
                        </a:rPr>
                        <a:t>4</a:t>
                      </a:r>
                      <a:r>
                        <a:rPr lang="en-US" sz="1700" kern="100">
                          <a:effectLst/>
                          <a:latin typeface="Times New Roman"/>
                          <a:ea typeface="华文细黑"/>
                          <a:cs typeface="Courier New"/>
                        </a:rPr>
                        <a:t>/mL</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a:effectLst/>
                          <a:latin typeface="Times New Roman"/>
                          <a:ea typeface="华文细黑"/>
                          <a:cs typeface="Courier New"/>
                        </a:rPr>
                        <a:t>30</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i="1" kern="100">
                          <a:effectLst/>
                          <a:latin typeface="Times New Roman"/>
                          <a:ea typeface="华文细黑"/>
                          <a:cs typeface="Courier New"/>
                        </a:rPr>
                        <a:t>V</a:t>
                      </a:r>
                      <a:r>
                        <a:rPr lang="en-US" sz="1700" kern="100" baseline="-25000">
                          <a:effectLst/>
                          <a:latin typeface="Times New Roman"/>
                          <a:ea typeface="华文细黑"/>
                          <a:cs typeface="Courier New"/>
                        </a:rPr>
                        <a:t>1</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i="1" kern="100">
                          <a:effectLst/>
                          <a:latin typeface="Times New Roman"/>
                          <a:ea typeface="华文细黑"/>
                          <a:cs typeface="Courier New"/>
                        </a:rPr>
                        <a:t>V</a:t>
                      </a:r>
                      <a:r>
                        <a:rPr lang="en-US" sz="1700" kern="100" baseline="-25000">
                          <a:effectLst/>
                          <a:latin typeface="Times New Roman"/>
                          <a:ea typeface="华文细黑"/>
                          <a:cs typeface="Courier New"/>
                        </a:rPr>
                        <a:t>2</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i="1" kern="100">
                          <a:effectLst/>
                          <a:latin typeface="Times New Roman"/>
                          <a:ea typeface="华文细黑"/>
                          <a:cs typeface="Courier New"/>
                        </a:rPr>
                        <a:t>V</a:t>
                      </a:r>
                      <a:r>
                        <a:rPr lang="en-US" sz="1700" kern="100" baseline="-25000">
                          <a:effectLst/>
                          <a:latin typeface="Times New Roman"/>
                          <a:ea typeface="华文细黑"/>
                          <a:cs typeface="Courier New"/>
                        </a:rPr>
                        <a:t>3</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i="1" kern="100">
                          <a:effectLst/>
                          <a:latin typeface="Times New Roman"/>
                          <a:ea typeface="华文细黑"/>
                          <a:cs typeface="Courier New"/>
                        </a:rPr>
                        <a:t>V</a:t>
                      </a:r>
                      <a:r>
                        <a:rPr lang="en-US" sz="1700" kern="100" baseline="-25000">
                          <a:effectLst/>
                          <a:latin typeface="Times New Roman"/>
                          <a:ea typeface="华文细黑"/>
                          <a:cs typeface="Courier New"/>
                        </a:rPr>
                        <a:t>4</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i="1" kern="100">
                          <a:effectLst/>
                          <a:latin typeface="Times New Roman"/>
                          <a:ea typeface="华文细黑"/>
                          <a:cs typeface="Courier New"/>
                        </a:rPr>
                        <a:t>V</a:t>
                      </a:r>
                      <a:r>
                        <a:rPr lang="en-US" sz="1700" kern="100" baseline="-25000">
                          <a:effectLst/>
                          <a:latin typeface="Times New Roman"/>
                          <a:ea typeface="华文细黑"/>
                          <a:cs typeface="Courier New"/>
                        </a:rPr>
                        <a:t>5</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8973">
                <a:tc>
                  <a:txBody>
                    <a:bodyPr/>
                    <a:lstStyle/>
                    <a:p>
                      <a:pPr algn="ctr">
                        <a:lnSpc>
                          <a:spcPct val="150000"/>
                        </a:lnSpc>
                        <a:spcAft>
                          <a:spcPts val="0"/>
                        </a:spcAft>
                        <a:tabLst>
                          <a:tab pos="2430780" algn="l"/>
                        </a:tabLst>
                      </a:pPr>
                      <a:r>
                        <a:rPr lang="zh-CN" sz="1700" kern="100">
                          <a:effectLst/>
                          <a:latin typeface="Times New Roman"/>
                          <a:ea typeface="华文细黑"/>
                          <a:cs typeface="Times New Roman"/>
                        </a:rPr>
                        <a:t>饱和</a:t>
                      </a:r>
                      <a:r>
                        <a:rPr lang="en-US" sz="1700" kern="100">
                          <a:effectLst/>
                          <a:latin typeface="Times New Roman"/>
                          <a:ea typeface="华文细黑"/>
                          <a:cs typeface="Courier New"/>
                        </a:rPr>
                        <a:t>CuSO</a:t>
                      </a:r>
                      <a:r>
                        <a:rPr lang="en-US" sz="1700" kern="100" baseline="-25000">
                          <a:effectLst/>
                          <a:latin typeface="Times New Roman"/>
                          <a:ea typeface="华文细黑"/>
                          <a:cs typeface="Courier New"/>
                        </a:rPr>
                        <a:t>4</a:t>
                      </a:r>
                      <a:r>
                        <a:rPr lang="zh-CN" sz="1700" kern="100">
                          <a:effectLst/>
                          <a:latin typeface="Times New Roman"/>
                          <a:ea typeface="华文细黑"/>
                          <a:cs typeface="Times New Roman"/>
                        </a:rPr>
                        <a:t>溶液</a:t>
                      </a:r>
                      <a:r>
                        <a:rPr lang="en-US" sz="1700" kern="100">
                          <a:effectLst/>
                          <a:latin typeface="Times New Roman"/>
                          <a:ea typeface="华文细黑"/>
                          <a:cs typeface="Courier New"/>
                        </a:rPr>
                        <a:t>/mL</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a:effectLst/>
                          <a:latin typeface="Times New Roman"/>
                          <a:ea typeface="华文细黑"/>
                          <a:cs typeface="Courier New"/>
                        </a:rPr>
                        <a:t>0</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a:effectLst/>
                          <a:latin typeface="Times New Roman"/>
                          <a:ea typeface="华文细黑"/>
                          <a:cs typeface="Courier New"/>
                        </a:rPr>
                        <a:t>0.5</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a:effectLst/>
                          <a:latin typeface="Times New Roman"/>
                          <a:ea typeface="华文细黑"/>
                          <a:cs typeface="Courier New"/>
                        </a:rPr>
                        <a:t>2.5</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a:effectLst/>
                          <a:latin typeface="Times New Roman"/>
                          <a:ea typeface="华文细黑"/>
                          <a:cs typeface="Courier New"/>
                        </a:rPr>
                        <a:t>5</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i="1" kern="100">
                          <a:effectLst/>
                          <a:latin typeface="Times New Roman"/>
                          <a:ea typeface="华文细黑"/>
                          <a:cs typeface="Courier New"/>
                        </a:rPr>
                        <a:t>V</a:t>
                      </a:r>
                      <a:r>
                        <a:rPr lang="en-US" sz="1700" kern="100" baseline="-25000">
                          <a:effectLst/>
                          <a:latin typeface="Times New Roman"/>
                          <a:ea typeface="华文细黑"/>
                          <a:cs typeface="Courier New"/>
                        </a:rPr>
                        <a:t>6</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a:effectLst/>
                          <a:latin typeface="Times New Roman"/>
                          <a:ea typeface="华文细黑"/>
                          <a:cs typeface="Courier New"/>
                        </a:rPr>
                        <a:t>20</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5982">
                <a:tc>
                  <a:txBody>
                    <a:bodyPr/>
                    <a:lstStyle/>
                    <a:p>
                      <a:pPr algn="ctr">
                        <a:lnSpc>
                          <a:spcPct val="150000"/>
                        </a:lnSpc>
                        <a:spcAft>
                          <a:spcPts val="0"/>
                        </a:spcAft>
                        <a:tabLst>
                          <a:tab pos="2430780" algn="l"/>
                        </a:tabLst>
                      </a:pPr>
                      <a:r>
                        <a:rPr lang="en-US" sz="1700" kern="100">
                          <a:effectLst/>
                          <a:latin typeface="Times New Roman"/>
                          <a:ea typeface="华文细黑"/>
                          <a:cs typeface="Courier New"/>
                        </a:rPr>
                        <a:t>H</a:t>
                      </a:r>
                      <a:r>
                        <a:rPr lang="en-US" sz="1700" kern="100" baseline="-25000">
                          <a:effectLst/>
                          <a:latin typeface="Times New Roman"/>
                          <a:ea typeface="华文细黑"/>
                          <a:cs typeface="Courier New"/>
                        </a:rPr>
                        <a:t>2</a:t>
                      </a:r>
                      <a:r>
                        <a:rPr lang="en-US" sz="1700" kern="100">
                          <a:effectLst/>
                          <a:latin typeface="Times New Roman"/>
                          <a:ea typeface="华文细黑"/>
                          <a:cs typeface="Courier New"/>
                        </a:rPr>
                        <a:t>O/mL</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i="1" kern="100">
                          <a:effectLst/>
                          <a:latin typeface="Times New Roman"/>
                          <a:ea typeface="华文细黑"/>
                          <a:cs typeface="Courier New"/>
                        </a:rPr>
                        <a:t>V</a:t>
                      </a:r>
                      <a:r>
                        <a:rPr lang="en-US" sz="1700" kern="100" baseline="-25000">
                          <a:effectLst/>
                          <a:latin typeface="Times New Roman"/>
                          <a:ea typeface="华文细黑"/>
                          <a:cs typeface="Courier New"/>
                        </a:rPr>
                        <a:t>7</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i="1" kern="100">
                          <a:effectLst/>
                          <a:latin typeface="Times New Roman"/>
                          <a:ea typeface="华文细黑"/>
                          <a:cs typeface="Courier New"/>
                        </a:rPr>
                        <a:t>V</a:t>
                      </a:r>
                      <a:r>
                        <a:rPr lang="en-US" sz="1700" kern="100" baseline="-25000">
                          <a:effectLst/>
                          <a:latin typeface="Times New Roman"/>
                          <a:ea typeface="华文细黑"/>
                          <a:cs typeface="Courier New"/>
                        </a:rPr>
                        <a:t>8</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i="1" kern="100">
                          <a:effectLst/>
                          <a:latin typeface="Times New Roman"/>
                          <a:ea typeface="华文细黑"/>
                          <a:cs typeface="Courier New"/>
                        </a:rPr>
                        <a:t>V</a:t>
                      </a:r>
                      <a:r>
                        <a:rPr lang="en-US" sz="1700" kern="100" baseline="-25000">
                          <a:effectLst/>
                          <a:latin typeface="Times New Roman"/>
                          <a:ea typeface="华文细黑"/>
                          <a:cs typeface="Courier New"/>
                        </a:rPr>
                        <a:t>9</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i="1" kern="100">
                          <a:effectLst/>
                          <a:latin typeface="Times New Roman"/>
                          <a:ea typeface="华文细黑"/>
                          <a:cs typeface="Courier New"/>
                        </a:rPr>
                        <a:t>V</a:t>
                      </a:r>
                      <a:r>
                        <a:rPr lang="en-US" sz="1700" kern="100" baseline="-25000">
                          <a:effectLst/>
                          <a:latin typeface="Times New Roman"/>
                          <a:ea typeface="华文细黑"/>
                          <a:cs typeface="Courier New"/>
                        </a:rPr>
                        <a:t>10</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a:effectLst/>
                          <a:latin typeface="Times New Roman"/>
                          <a:ea typeface="华文细黑"/>
                          <a:cs typeface="Courier New"/>
                        </a:rPr>
                        <a:t>10</a:t>
                      </a:r>
                      <a:endParaRPr lang="zh-CN" sz="6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1700" kern="100" dirty="0">
                          <a:effectLst/>
                          <a:latin typeface="Times New Roman"/>
                          <a:ea typeface="华文细黑"/>
                          <a:cs typeface="Courier New"/>
                        </a:rPr>
                        <a:t>0</a:t>
                      </a:r>
                      <a:endParaRPr lang="zh-CN" sz="6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9" name="直接连接符 8"/>
          <p:cNvCxnSpPr/>
          <p:nvPr/>
        </p:nvCxnSpPr>
        <p:spPr>
          <a:xfrm>
            <a:off x="838622" y="2637706"/>
            <a:ext cx="3888432" cy="79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21">
            <a:hlinkClick r:id="rId2"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Tree>
    <p:extLst>
      <p:ext uri="{BB962C8B-B14F-4D97-AF65-F5344CB8AC3E}">
        <p14:creationId xmlns:p14="http://schemas.microsoft.com/office/powerpoint/2010/main" val="29885907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96536" y="765498"/>
            <a:ext cx="10964697" cy="3753848"/>
          </a:xfrm>
          <a:prstGeom prst="rect">
            <a:avLst/>
          </a:prstGeom>
        </p:spPr>
        <p:txBody>
          <a:bodyPr>
            <a:spAutoFit/>
          </a:bodyPr>
          <a:lstStyle/>
          <a:p>
            <a:pPr algn="just">
              <a:lnSpc>
                <a:spcPct val="175000"/>
              </a:lnSpc>
              <a:spcAft>
                <a:spcPts val="0"/>
              </a:spcAft>
              <a:tabLst>
                <a:tab pos="2430780" algn="l"/>
              </a:tabLst>
            </a:pPr>
            <a:r>
              <a:rPr lang="en-US" altLang="zh-CN" sz="2800" kern="100" dirty="0" smtClean="0">
                <a:latin typeface="宋体"/>
                <a:ea typeface="华文细黑"/>
                <a:cs typeface="Times New Roman"/>
              </a:rPr>
              <a:t>①</a:t>
            </a:r>
            <a:r>
              <a:rPr lang="zh-CN" altLang="zh-CN" sz="2800" kern="100" dirty="0" smtClean="0">
                <a:latin typeface="Times New Roman"/>
                <a:ea typeface="华文细黑"/>
                <a:cs typeface="Times New Roman"/>
              </a:rPr>
              <a:t>请完成此实验设计，其中：</a:t>
            </a:r>
            <a:r>
              <a:rPr lang="en-US" altLang="zh-CN" sz="2800" i="1" kern="100" dirty="0" smtClean="0">
                <a:latin typeface="Times New Roman"/>
                <a:ea typeface="华文细黑"/>
                <a:cs typeface="Courier New"/>
              </a:rPr>
              <a:t>V</a:t>
            </a:r>
            <a:r>
              <a:rPr lang="en-US" altLang="zh-CN" sz="2800" kern="100" baseline="-25000" dirty="0" smtClean="0">
                <a:latin typeface="Times New Roman"/>
                <a:ea typeface="华文细黑"/>
                <a:cs typeface="Courier New"/>
              </a:rPr>
              <a:t>1</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V</a:t>
            </a:r>
            <a:r>
              <a:rPr lang="en-US" altLang="zh-CN" sz="2800" kern="100" baseline="-25000" dirty="0" smtClean="0">
                <a:latin typeface="Times New Roman"/>
                <a:ea typeface="华文细黑"/>
                <a:cs typeface="Courier New"/>
              </a:rPr>
              <a:t>6</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V</a:t>
            </a:r>
            <a:r>
              <a:rPr lang="en-US" altLang="zh-CN" sz="2800" kern="100" baseline="-25000" dirty="0" smtClean="0">
                <a:latin typeface="Times New Roman"/>
                <a:ea typeface="华文细黑"/>
                <a:cs typeface="Courier New"/>
              </a:rPr>
              <a:t>9</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a:t>
            </a:r>
            <a:r>
              <a:rPr lang="zh-CN" altLang="zh-CN" sz="2800" kern="100" dirty="0" smtClean="0">
                <a:latin typeface="Times New Roman"/>
                <a:ea typeface="华文细黑"/>
                <a:cs typeface="Times New Roman"/>
              </a:rPr>
              <a:t>。</a:t>
            </a:r>
          </a:p>
          <a:p>
            <a:pPr algn="just">
              <a:lnSpc>
                <a:spcPct val="175000"/>
              </a:lnSpc>
              <a:spcAft>
                <a:spcPts val="0"/>
              </a:spcAft>
              <a:tabLst>
                <a:tab pos="2430780" algn="l"/>
              </a:tabLst>
            </a:pP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该同学最后得出的结论为当加入少量</a:t>
            </a:r>
            <a:r>
              <a:rPr lang="en-US" altLang="zh-CN" sz="2800" kern="100" dirty="0" smtClean="0">
                <a:latin typeface="Times New Roman"/>
                <a:ea typeface="华文细黑"/>
                <a:cs typeface="Courier New"/>
              </a:rPr>
              <a:t>CuSO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溶液，生成氢气的速率会大大提高。但当加入的</a:t>
            </a:r>
            <a:r>
              <a:rPr lang="en-US" altLang="zh-CN" sz="2800" kern="100" dirty="0" smtClean="0">
                <a:latin typeface="Times New Roman"/>
                <a:ea typeface="华文细黑"/>
                <a:cs typeface="Courier New"/>
              </a:rPr>
              <a:t>CuSO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溶液超过一定量时，生成氢气的速率反而会下降。请分析氢气生成速率下降的主要原因：</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4" action="ppaction://hlinksldjump"/>
          </p:cNvPr>
          <p:cNvSpPr/>
          <p:nvPr/>
        </p:nvSpPr>
        <p:spPr>
          <a:xfrm>
            <a:off x="9839622"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8" name="圆角矩形 7">
            <a:hlinkClick r:id="rId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9480163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78582" y="473392"/>
            <a:ext cx="10964697" cy="6124754"/>
          </a:xfrm>
          <a:prstGeom prst="rect">
            <a:avLst/>
          </a:prstGeom>
        </p:spPr>
        <p:txBody>
          <a:bodyPr>
            <a:spAutoFit/>
          </a:bodyPr>
          <a:lstStyle/>
          <a:p>
            <a:pPr algn="just">
              <a:lnSpc>
                <a:spcPct val="175000"/>
              </a:lnSpc>
              <a:spcAft>
                <a:spcPts val="0"/>
              </a:spcAft>
              <a:tabLst>
                <a:tab pos="2430780" algn="l"/>
              </a:tabLst>
            </a:pPr>
            <a:r>
              <a:rPr lang="zh-CN" altLang="zh-CN" sz="2800" b="1" kern="100" dirty="0">
                <a:solidFill>
                  <a:srgbClr val="0000FF"/>
                </a:solidFill>
                <a:latin typeface="Times New Roman"/>
                <a:cs typeface="Times New Roman"/>
              </a:rPr>
              <a:t>解析</a:t>
            </a:r>
            <a:r>
              <a:rPr lang="zh-CN" altLang="zh-CN" sz="2800" kern="100" dirty="0">
                <a:ea typeface="Times New Roman"/>
              </a:rPr>
              <a:t> </a:t>
            </a:r>
            <a:r>
              <a:rPr lang="zh-CN" altLang="zh-CN" sz="2800" kern="100" dirty="0">
                <a:latin typeface="Times New Roman"/>
                <a:ea typeface="华文细黑"/>
                <a:cs typeface="Times New Roman"/>
              </a:rPr>
              <a:t>若研究</a:t>
            </a:r>
            <a:r>
              <a:rPr lang="en-US" altLang="zh-CN" sz="2800" kern="100" dirty="0">
                <a:latin typeface="Times New Roman"/>
                <a:ea typeface="华文细黑"/>
              </a:rPr>
              <a:t>CuSO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的量对</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生成速率的影响，则实验中除</a:t>
            </a:r>
            <a:r>
              <a:rPr lang="en-US" altLang="zh-CN" sz="2800" kern="100" dirty="0">
                <a:latin typeface="Times New Roman"/>
                <a:ea typeface="华文细黑"/>
              </a:rPr>
              <a:t>CuSO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的量不同之外，其他物质的量均相同，则</a:t>
            </a:r>
            <a:r>
              <a:rPr lang="en-US" altLang="zh-CN" sz="2800" i="1" kern="100" dirty="0">
                <a:latin typeface="Times New Roman"/>
                <a:ea typeface="华文细黑"/>
              </a:rPr>
              <a:t>V</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V</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a:latin typeface="Times New Roman"/>
                <a:ea typeface="华文细黑"/>
              </a:rPr>
              <a:t>V</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i="1" kern="100" dirty="0">
                <a:latin typeface="Times New Roman"/>
                <a:ea typeface="华文细黑"/>
              </a:rPr>
              <a:t>V</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i="1" kern="100" dirty="0">
                <a:latin typeface="Times New Roman"/>
                <a:ea typeface="华文细黑"/>
              </a:rPr>
              <a:t>V</a:t>
            </a:r>
            <a:r>
              <a:rPr lang="en-US" altLang="zh-CN" sz="2800" kern="100" baseline="-25000" dirty="0">
                <a:latin typeface="Times New Roman"/>
                <a:ea typeface="华文细黑"/>
              </a:rPr>
              <a:t>5</a:t>
            </a:r>
            <a:r>
              <a:rPr lang="zh-CN" altLang="zh-CN" sz="2800" kern="100" dirty="0">
                <a:latin typeface="Times New Roman"/>
                <a:ea typeface="华文细黑"/>
                <a:cs typeface="Times New Roman"/>
              </a:rPr>
              <a:t>＝</a:t>
            </a:r>
            <a:r>
              <a:rPr lang="en-US" altLang="zh-CN" sz="2800" kern="100" dirty="0">
                <a:latin typeface="Times New Roman"/>
                <a:ea typeface="华文细黑"/>
              </a:rPr>
              <a:t>30 mL</a:t>
            </a:r>
            <a:r>
              <a:rPr lang="zh-CN" altLang="zh-CN" sz="2800" kern="100" dirty="0">
                <a:latin typeface="Times New Roman"/>
                <a:ea typeface="华文细黑"/>
                <a:cs typeface="Times New Roman"/>
              </a:rPr>
              <a:t>，最终溶液总体积相同。由实验</a:t>
            </a:r>
            <a:r>
              <a:rPr lang="en-US" altLang="zh-CN" sz="2800" kern="100" dirty="0">
                <a:latin typeface="Times New Roman"/>
                <a:ea typeface="华文细黑"/>
              </a:rPr>
              <a:t>F</a:t>
            </a:r>
            <a:r>
              <a:rPr lang="zh-CN" altLang="zh-CN" sz="2800" kern="100" dirty="0">
                <a:latin typeface="Times New Roman"/>
                <a:ea typeface="华文细黑"/>
                <a:cs typeface="Times New Roman"/>
              </a:rPr>
              <a:t>可知，溶液的总体积均为</a:t>
            </a:r>
            <a:r>
              <a:rPr lang="en-US" altLang="zh-CN" sz="2800" kern="100" dirty="0">
                <a:latin typeface="Times New Roman"/>
                <a:ea typeface="华文细黑"/>
              </a:rPr>
              <a:t>50 mL</a:t>
            </a:r>
            <a:r>
              <a:rPr lang="zh-CN" altLang="zh-CN" sz="2800" kern="100" dirty="0">
                <a:latin typeface="Times New Roman"/>
                <a:ea typeface="华文细黑"/>
                <a:cs typeface="Times New Roman"/>
              </a:rPr>
              <a:t>，则</a:t>
            </a:r>
            <a:r>
              <a:rPr lang="en-US" altLang="zh-CN" sz="2800" i="1" kern="100" dirty="0">
                <a:latin typeface="Times New Roman"/>
                <a:ea typeface="华文细黑"/>
              </a:rPr>
              <a:t>V</a:t>
            </a:r>
            <a:r>
              <a:rPr lang="en-US" altLang="zh-CN" sz="2800" kern="100" baseline="-25000" dirty="0">
                <a:latin typeface="Times New Roman"/>
                <a:ea typeface="华文细黑"/>
              </a:rPr>
              <a:t>6</a:t>
            </a:r>
            <a:r>
              <a:rPr lang="zh-CN" altLang="zh-CN" sz="2800" kern="100" dirty="0">
                <a:latin typeface="Times New Roman"/>
                <a:ea typeface="华文细黑"/>
                <a:cs typeface="Times New Roman"/>
              </a:rPr>
              <a:t>＝</a:t>
            </a:r>
            <a:r>
              <a:rPr lang="en-US" altLang="zh-CN" sz="2800" kern="100" dirty="0">
                <a:latin typeface="Times New Roman"/>
                <a:ea typeface="华文细黑"/>
              </a:rPr>
              <a:t>10 mL</a:t>
            </a:r>
            <a:r>
              <a:rPr lang="zh-CN" altLang="zh-CN" sz="2800" kern="100" dirty="0">
                <a:latin typeface="Times New Roman"/>
                <a:ea typeface="华文细黑"/>
                <a:cs typeface="Times New Roman"/>
              </a:rPr>
              <a:t>，</a:t>
            </a:r>
            <a:r>
              <a:rPr lang="en-US" altLang="zh-CN" sz="2800" i="1" kern="100" dirty="0">
                <a:latin typeface="Times New Roman"/>
                <a:ea typeface="华文细黑"/>
              </a:rPr>
              <a:t>V</a:t>
            </a:r>
            <a:r>
              <a:rPr lang="en-US" altLang="zh-CN" sz="2800" kern="100" baseline="-25000" dirty="0">
                <a:latin typeface="Times New Roman"/>
                <a:ea typeface="华文细黑"/>
              </a:rPr>
              <a:t>9</a:t>
            </a:r>
            <a:r>
              <a:rPr lang="zh-CN" altLang="zh-CN" sz="2800" kern="100" dirty="0">
                <a:latin typeface="Times New Roman"/>
                <a:ea typeface="华文细黑"/>
                <a:cs typeface="Times New Roman"/>
              </a:rPr>
              <a:t>＝</a:t>
            </a:r>
            <a:r>
              <a:rPr lang="en-US" altLang="zh-CN" sz="2800" kern="100" dirty="0">
                <a:latin typeface="Times New Roman"/>
                <a:ea typeface="华文细黑"/>
              </a:rPr>
              <a:t>17.5 mL</a:t>
            </a:r>
            <a:r>
              <a:rPr lang="zh-CN" altLang="zh-CN" sz="2800" kern="100" dirty="0">
                <a:latin typeface="Times New Roman"/>
                <a:ea typeface="华文细黑"/>
                <a:cs typeface="Times New Roman"/>
              </a:rPr>
              <a:t>。随着</a:t>
            </a:r>
            <a:r>
              <a:rPr lang="en-US" altLang="zh-CN" sz="2800" kern="100" dirty="0">
                <a:latin typeface="Times New Roman"/>
                <a:ea typeface="华文细黑"/>
              </a:rPr>
              <a:t>CuSO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的量增大，附着在</a:t>
            </a:r>
            <a:r>
              <a:rPr lang="en-US" altLang="zh-CN" sz="2800" kern="100" dirty="0">
                <a:latin typeface="Times New Roman"/>
                <a:ea typeface="华文细黑"/>
              </a:rPr>
              <a:t>Zn</a:t>
            </a:r>
            <a:r>
              <a:rPr lang="zh-CN" altLang="zh-CN" sz="2800" kern="100" dirty="0">
                <a:latin typeface="Times New Roman"/>
                <a:ea typeface="华文细黑"/>
                <a:cs typeface="Times New Roman"/>
              </a:rPr>
              <a:t>粒表面的</a:t>
            </a:r>
            <a:r>
              <a:rPr lang="en-US" altLang="zh-CN" sz="2800" kern="100" dirty="0">
                <a:latin typeface="Times New Roman"/>
                <a:ea typeface="华文细黑"/>
              </a:rPr>
              <a:t>Cu</a:t>
            </a:r>
            <a:r>
              <a:rPr lang="zh-CN" altLang="zh-CN" sz="2800" kern="100" dirty="0">
                <a:latin typeface="Times New Roman"/>
                <a:ea typeface="华文细黑"/>
                <a:cs typeface="Times New Roman"/>
              </a:rPr>
              <a:t>会越来越多，被覆盖的</a:t>
            </a:r>
            <a:r>
              <a:rPr lang="en-US" altLang="zh-CN" sz="2800" kern="100" dirty="0">
                <a:latin typeface="Times New Roman"/>
                <a:ea typeface="华文细黑"/>
              </a:rPr>
              <a:t>Zn</a:t>
            </a:r>
            <a:r>
              <a:rPr lang="zh-CN" altLang="zh-CN" sz="2800" kern="100" dirty="0">
                <a:latin typeface="Times New Roman"/>
                <a:ea typeface="华文细黑"/>
                <a:cs typeface="Times New Roman"/>
              </a:rPr>
              <a:t>不能与</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接触，则</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的生成速率会减慢</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75000"/>
              </a:lnSpc>
              <a:spcAft>
                <a:spcPts val="0"/>
              </a:spcAft>
              <a:tabLst>
                <a:tab pos="2430780"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宋体"/>
                <a:ea typeface="华文细黑"/>
                <a:cs typeface="Times New Roman"/>
              </a:rPr>
              <a:t>①</a:t>
            </a:r>
            <a:r>
              <a:rPr lang="en-US" altLang="zh-CN" sz="2800" kern="100" dirty="0">
                <a:solidFill>
                  <a:schemeClr val="accent6">
                    <a:lumMod val="75000"/>
                  </a:schemeClr>
                </a:solidFill>
                <a:latin typeface="Times New Roman"/>
                <a:ea typeface="华文细黑"/>
              </a:rPr>
              <a:t>30</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10</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17.5</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gn="just">
              <a:lnSpc>
                <a:spcPct val="175000"/>
              </a:lnSpc>
              <a:spcAft>
                <a:spcPts val="0"/>
              </a:spcAft>
              <a:tabLst>
                <a:tab pos="2430780" algn="l"/>
              </a:tabLst>
            </a:pPr>
            <a:r>
              <a:rPr lang="en-US" altLang="zh-CN" sz="2800" kern="100" dirty="0" smtClean="0">
                <a:solidFill>
                  <a:schemeClr val="accent6">
                    <a:lumMod val="75000"/>
                  </a:schemeClr>
                </a:solidFill>
                <a:latin typeface="宋体"/>
                <a:ea typeface="华文细黑"/>
                <a:cs typeface="Times New Roman"/>
              </a:rPr>
              <a:t>②</a:t>
            </a:r>
            <a:r>
              <a:rPr lang="zh-CN" altLang="zh-CN" sz="2800" kern="100" dirty="0">
                <a:solidFill>
                  <a:schemeClr val="accent6">
                    <a:lumMod val="75000"/>
                  </a:schemeClr>
                </a:solidFill>
                <a:latin typeface="Times New Roman"/>
                <a:ea typeface="华文细黑"/>
                <a:cs typeface="Times New Roman"/>
              </a:rPr>
              <a:t>当加入一定量的</a:t>
            </a:r>
            <a:r>
              <a:rPr lang="en-US" altLang="zh-CN" sz="2800" kern="100" dirty="0">
                <a:solidFill>
                  <a:schemeClr val="accent6">
                    <a:lumMod val="75000"/>
                  </a:schemeClr>
                </a:solidFill>
                <a:latin typeface="Times New Roman"/>
                <a:ea typeface="华文细黑"/>
              </a:rPr>
              <a:t>CuSO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溶液后，生成的单质</a:t>
            </a:r>
            <a:r>
              <a:rPr lang="en-US" altLang="zh-CN" sz="2800" kern="100" dirty="0">
                <a:solidFill>
                  <a:schemeClr val="accent6">
                    <a:lumMod val="75000"/>
                  </a:schemeClr>
                </a:solidFill>
                <a:latin typeface="Times New Roman"/>
                <a:ea typeface="华文细黑"/>
              </a:rPr>
              <a:t>Cu</a:t>
            </a:r>
            <a:r>
              <a:rPr lang="zh-CN" altLang="zh-CN" sz="2800" kern="100" dirty="0">
                <a:solidFill>
                  <a:schemeClr val="accent6">
                    <a:lumMod val="75000"/>
                  </a:schemeClr>
                </a:solidFill>
                <a:latin typeface="Times New Roman"/>
                <a:ea typeface="华文细黑"/>
                <a:cs typeface="Times New Roman"/>
              </a:rPr>
              <a:t>会沉积在</a:t>
            </a:r>
            <a:r>
              <a:rPr lang="en-US" altLang="zh-CN" sz="2800" kern="100" dirty="0">
                <a:solidFill>
                  <a:schemeClr val="accent6">
                    <a:lumMod val="75000"/>
                  </a:schemeClr>
                </a:solidFill>
                <a:latin typeface="Times New Roman"/>
                <a:ea typeface="华文细黑"/>
              </a:rPr>
              <a:t>Zn</a:t>
            </a:r>
            <a:r>
              <a:rPr lang="zh-CN" altLang="zh-CN" sz="2800" kern="100" dirty="0">
                <a:solidFill>
                  <a:schemeClr val="accent6">
                    <a:lumMod val="75000"/>
                  </a:schemeClr>
                </a:solidFill>
                <a:latin typeface="Times New Roman"/>
                <a:ea typeface="华文细黑"/>
                <a:cs typeface="Times New Roman"/>
              </a:rPr>
              <a:t>的表面，减少了</a:t>
            </a:r>
            <a:r>
              <a:rPr lang="en-US" altLang="zh-CN" sz="2800" kern="100" dirty="0">
                <a:solidFill>
                  <a:schemeClr val="accent6">
                    <a:lumMod val="75000"/>
                  </a:schemeClr>
                </a:solidFill>
                <a:latin typeface="Times New Roman"/>
                <a:ea typeface="华文细黑"/>
              </a:rPr>
              <a:t>Zn</a:t>
            </a:r>
            <a:r>
              <a:rPr lang="zh-CN" altLang="zh-CN" sz="2800" kern="100" dirty="0">
                <a:solidFill>
                  <a:schemeClr val="accent6">
                    <a:lumMod val="75000"/>
                  </a:schemeClr>
                </a:solidFill>
                <a:latin typeface="Times New Roman"/>
                <a:ea typeface="华文细黑"/>
                <a:cs typeface="Times New Roman"/>
              </a:rPr>
              <a:t>与溶液的接触面积</a:t>
            </a:r>
            <a:endParaRPr lang="zh-CN" altLang="zh-CN" sz="2800" kern="100" dirty="0">
              <a:solidFill>
                <a:schemeClr val="accent6">
                  <a:lumMod val="75000"/>
                </a:schemeClr>
              </a:solidFill>
              <a:latin typeface="宋体"/>
              <a:cs typeface="Courier New"/>
            </a:endParaRPr>
          </a:p>
        </p:txBody>
      </p:sp>
      <p:sp>
        <p:nvSpPr>
          <p:cNvPr id="9" name="Rectangle 21">
            <a:hlinkClick r:id="rId2" action="ppaction://hlinksldjump"/>
          </p:cNvPr>
          <p:cNvSpPr>
            <a:spLocks noChangeArrowheads="1"/>
          </p:cNvSpPr>
          <p:nvPr/>
        </p:nvSpPr>
        <p:spPr bwMode="auto">
          <a:xfrm>
            <a:off x="1062050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112268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4"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216484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1342679" y="2610411"/>
            <a:ext cx="941796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CCE8CF"/>
                </a:solidFill>
                <a:effectLst/>
                <a:uLnTx/>
                <a:uFillTx/>
                <a:latin typeface="微软雅黑"/>
                <a:ea typeface="微软雅黑"/>
              </a:rPr>
              <a:t>探究高考　明确考向</a:t>
            </a:r>
            <a:endParaRPr kumimoji="0" lang="zh-CN" altLang="en-US" sz="8000" b="1" i="0" u="none" strike="noStrike" kern="0" cap="none" spc="0" normalizeH="0" baseline="0" noProof="0" dirty="0">
              <a:ln>
                <a:noFill/>
              </a:ln>
              <a:solidFill>
                <a:sysClr val="window" lastClr="CCE8CF"/>
              </a:solidFill>
              <a:effectLst/>
              <a:uLnTx/>
              <a:uFillTx/>
              <a:latin typeface="微软雅黑"/>
              <a:ea typeface="微软雅黑"/>
            </a:endParaRPr>
          </a:p>
        </p:txBody>
      </p:sp>
    </p:spTree>
    <p:extLst>
      <p:ext uri="{BB962C8B-B14F-4D97-AF65-F5344CB8AC3E}">
        <p14:creationId xmlns:p14="http://schemas.microsoft.com/office/powerpoint/2010/main" val="13359307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7"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 name="矩形 2"/>
          <p:cNvSpPr/>
          <p:nvPr/>
        </p:nvSpPr>
        <p:spPr>
          <a:xfrm>
            <a:off x="666063" y="765498"/>
            <a:ext cx="10901751" cy="5262979"/>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(1)FeCl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均可加快</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分解，同等条件下二者对</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分解速率的改变相同</a:t>
            </a:r>
            <a:r>
              <a:rPr lang="en-US" altLang="zh-CN" sz="2800" kern="100" dirty="0" smtClean="0">
                <a:latin typeface="Times New Roman"/>
                <a:ea typeface="华文细黑"/>
                <a:cs typeface="Courier New"/>
              </a:rPr>
              <a:t>(    )</a:t>
            </a:r>
            <a:endParaRPr lang="en-US" altLang="zh-CN" sz="2800" kern="100" dirty="0" smtClean="0">
              <a:latin typeface="宋体"/>
              <a:cs typeface="Courier New"/>
            </a:endParaRPr>
          </a:p>
          <a:p>
            <a:pPr algn="r">
              <a:lnSpc>
                <a:spcPct val="150000"/>
              </a:lnSpc>
              <a:spcAft>
                <a:spcPts val="0"/>
              </a:spcAft>
              <a:tabLst>
                <a:tab pos="2430780"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3C)</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探究催化剂对</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分解速率的影响：在相同条件下，向一支试管中加入</a:t>
            </a:r>
            <a:r>
              <a:rPr lang="en-US" altLang="zh-CN" sz="2800" kern="100" dirty="0">
                <a:latin typeface="Times New Roman"/>
                <a:ea typeface="华文细黑"/>
                <a:cs typeface="Courier New"/>
              </a:rPr>
              <a:t>2 mL 5%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1 mL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，向另一支试管中加入</a:t>
            </a:r>
            <a:r>
              <a:rPr lang="en-US" altLang="zh-CN" sz="2800" kern="100" dirty="0">
                <a:latin typeface="Times New Roman"/>
                <a:ea typeface="华文细黑"/>
                <a:cs typeface="Courier New"/>
              </a:rPr>
              <a:t>2 mL 5%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1 mL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溶液，观察并比较实验现象</a:t>
            </a:r>
            <a:r>
              <a:rPr lang="en-US" altLang="zh-CN" sz="2800" kern="100" dirty="0" smtClean="0">
                <a:latin typeface="Times New Roman"/>
                <a:ea typeface="华文细黑"/>
                <a:cs typeface="Courier New"/>
              </a:rPr>
              <a:t>(    )</a:t>
            </a:r>
            <a:endParaRPr lang="zh-CN" altLang="zh-CN" sz="2800" kern="100" dirty="0">
              <a:latin typeface="宋体"/>
              <a:cs typeface="Courier New"/>
            </a:endParaRPr>
          </a:p>
          <a:p>
            <a:pPr algn="r">
              <a:lnSpc>
                <a:spcPct val="150000"/>
              </a:lnSpc>
            </a:pPr>
            <a:r>
              <a:rPr lang="en-US" altLang="zh-CN" sz="2800" kern="100" dirty="0">
                <a:latin typeface="Times New Roman"/>
                <a:ea typeface="华文细黑"/>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rPr>
              <a:t>13D)</a:t>
            </a:r>
            <a:endParaRPr lang="zh-CN" altLang="zh-CN" sz="2800" kern="100" dirty="0">
              <a:effectLst/>
              <a:latin typeface="宋体"/>
              <a:cs typeface="Courier New"/>
            </a:endParaRPr>
          </a:p>
        </p:txBody>
      </p:sp>
      <p:sp>
        <p:nvSpPr>
          <p:cNvPr id="9" name="矩形 8"/>
          <p:cNvSpPr/>
          <p:nvPr/>
        </p:nvSpPr>
        <p:spPr>
          <a:xfrm>
            <a:off x="2527131" y="2192889"/>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dirty="0">
              <a:solidFill>
                <a:schemeClr val="accent6">
                  <a:lumMod val="75000"/>
                </a:schemeClr>
              </a:solidFill>
            </a:endParaRPr>
          </a:p>
        </p:txBody>
      </p:sp>
      <p:sp>
        <p:nvSpPr>
          <p:cNvPr id="14" name="矩形 13"/>
          <p:cNvSpPr/>
          <p:nvPr/>
        </p:nvSpPr>
        <p:spPr>
          <a:xfrm>
            <a:off x="7783715" y="478517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dirty="0">
              <a:solidFill>
                <a:schemeClr val="accent6">
                  <a:lumMod val="75000"/>
                </a:schemeClr>
              </a:solidFill>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9" grpId="0"/>
      <p:bldP spid="9" grpId="1"/>
      <p:bldP spid="14" grpId="0"/>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4606" y="981522"/>
            <a:ext cx="10352865" cy="2708410"/>
          </a:xfrm>
          <a:prstGeom prst="rect">
            <a:avLst/>
          </a:prstGeom>
        </p:spPr>
        <p:txBody>
          <a:bodyPr wrap="square" lIns="121898" tIns="60948" rIns="121898" bIns="60948">
            <a:spAutoFit/>
          </a:bodyPr>
          <a:lstStyle/>
          <a:p>
            <a:pPr algn="just">
              <a:lnSpc>
                <a:spcPct val="200000"/>
              </a:lnSpc>
              <a:spcAft>
                <a:spcPts val="0"/>
              </a:spcAft>
              <a:tabLst>
                <a:tab pos="2430780"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同一化学反应，相同条件下用不同物质表示的反应速率，其数值可能不同，但表示的意义相同</a:t>
            </a:r>
            <a:r>
              <a:rPr lang="en-US" altLang="zh-CN" sz="2800" kern="100" dirty="0" smtClean="0">
                <a:latin typeface="Times New Roman"/>
                <a:ea typeface="华文细黑"/>
                <a:cs typeface="Courier New"/>
              </a:rPr>
              <a:t>(    )</a:t>
            </a:r>
            <a:endParaRPr lang="zh-CN" altLang="zh-CN" sz="1100" kern="100" dirty="0">
              <a:latin typeface="宋体"/>
              <a:cs typeface="Courier New"/>
            </a:endParaRPr>
          </a:p>
          <a:p>
            <a:pPr>
              <a:lnSpc>
                <a:spcPct val="200000"/>
              </a:lnSpc>
            </a:pPr>
            <a:r>
              <a:rPr lang="en-US" altLang="zh-CN" sz="2800" kern="100" dirty="0">
                <a:latin typeface="Times New Roman"/>
                <a:ea typeface="华文细黑"/>
              </a:rPr>
              <a:t>(6)</a:t>
            </a:r>
            <a:r>
              <a:rPr lang="zh-CN" altLang="zh-CN" sz="2800" kern="100" dirty="0">
                <a:latin typeface="Times New Roman"/>
                <a:ea typeface="华文细黑"/>
                <a:cs typeface="Times New Roman"/>
              </a:rPr>
              <a:t>根据反应速率的大小可以判断化学反应进行的快慢</a:t>
            </a:r>
            <a:r>
              <a:rPr lang="en-US" altLang="zh-CN" sz="2800" kern="100" dirty="0" smtClean="0">
                <a:latin typeface="Times New Roman"/>
                <a:ea typeface="华文细黑"/>
              </a:rPr>
              <a:t>(    )</a:t>
            </a:r>
            <a:endParaRPr lang="zh-CN" altLang="zh-CN" sz="2800" kern="100" dirty="0">
              <a:effectLst/>
              <a:latin typeface="宋体"/>
              <a:cs typeface="Courier New"/>
            </a:endParaRPr>
          </a:p>
        </p:txBody>
      </p:sp>
      <p:sp>
        <p:nvSpPr>
          <p:cNvPr id="2" name="矩形 1"/>
          <p:cNvSpPr/>
          <p:nvPr/>
        </p:nvSpPr>
        <p:spPr>
          <a:xfrm>
            <a:off x="5807174" y="2166937"/>
            <a:ext cx="381836"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6" name="矩形 5"/>
          <p:cNvSpPr/>
          <p:nvPr/>
        </p:nvSpPr>
        <p:spPr>
          <a:xfrm>
            <a:off x="9119542" y="2978189"/>
            <a:ext cx="381836"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422165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2" grpId="0"/>
      <p:bldP spid="2" grpId="1"/>
      <p:bldP spid="6" grpId="0"/>
      <p:bldP spid="6"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29791" y="1197546"/>
            <a:ext cx="10329242" cy="3970318"/>
          </a:xfrm>
          <a:prstGeom prst="rect">
            <a:avLst/>
          </a:prstGeom>
        </p:spPr>
        <p:txBody>
          <a:bodyPr>
            <a:spAutoFit/>
          </a:bodyPr>
          <a:lstStyle/>
          <a:p>
            <a:pPr algn="just">
              <a:lnSpc>
                <a:spcPct val="150000"/>
              </a:lnSpc>
              <a:spcAft>
                <a:spcPts val="0"/>
              </a:spcAft>
              <a:tabLst>
                <a:tab pos="2430780" algn="l"/>
              </a:tabLs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(2015·</a:t>
            </a:r>
            <a:r>
              <a:rPr lang="zh-CN" altLang="zh-CN" sz="2800" kern="100" dirty="0" smtClean="0">
                <a:latin typeface="Times New Roman"/>
                <a:ea typeface="华文细黑"/>
                <a:cs typeface="Times New Roman"/>
              </a:rPr>
              <a:t>上海，</a:t>
            </a:r>
            <a:r>
              <a:rPr lang="en-US" altLang="zh-CN" sz="2800" kern="100" dirty="0" smtClean="0">
                <a:latin typeface="Times New Roman"/>
                <a:ea typeface="华文细黑"/>
                <a:cs typeface="Courier New"/>
              </a:rPr>
              <a:t>20)</a:t>
            </a:r>
            <a:r>
              <a:rPr lang="zh-CN" altLang="zh-CN" sz="2800" kern="100" dirty="0" smtClean="0">
                <a:latin typeface="Times New Roman"/>
                <a:ea typeface="华文细黑"/>
                <a:cs typeface="Times New Roman"/>
              </a:rPr>
              <a:t>对于合成氨反应，达到平衡后，以下分析正确的是</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smtClean="0">
              <a:latin typeface="宋体"/>
              <a:cs typeface="Courier New"/>
            </a:endParaRPr>
          </a:p>
          <a:p>
            <a:pPr algn="just">
              <a:lnSpc>
                <a:spcPct val="150000"/>
              </a:lnSpc>
              <a:spcAft>
                <a:spcPts val="0"/>
              </a:spcAft>
              <a:tabLst>
                <a:tab pos="2430780" algn="l"/>
              </a:tabLst>
            </a:pP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．升高温度，对正反应的反应速率影响更大</a:t>
            </a:r>
            <a:endParaRPr lang="zh-CN" altLang="zh-CN" sz="2800" kern="100" dirty="0" smtClean="0">
              <a:latin typeface="宋体"/>
              <a:cs typeface="Courier New"/>
            </a:endParaRPr>
          </a:p>
          <a:p>
            <a:pPr algn="just">
              <a:lnSpc>
                <a:spcPct val="150000"/>
              </a:lnSpc>
              <a:spcAft>
                <a:spcPts val="0"/>
              </a:spcAft>
              <a:tabLst>
                <a:tab pos="2430780" algn="l"/>
              </a:tabLst>
            </a:pP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．增大压强，对正反应的反应速率影响更大</a:t>
            </a:r>
            <a:endParaRPr lang="zh-CN" altLang="zh-CN" sz="2800" kern="100" dirty="0" smtClean="0">
              <a:latin typeface="宋体"/>
              <a:cs typeface="Courier New"/>
            </a:endParaRPr>
          </a:p>
          <a:p>
            <a:pPr algn="just">
              <a:lnSpc>
                <a:spcPct val="150000"/>
              </a:lnSpc>
              <a:spcAft>
                <a:spcPts val="0"/>
              </a:spcAft>
              <a:tabLst>
                <a:tab pos="2430780" algn="l"/>
              </a:tabLst>
            </a:pP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．减小反应物浓度，对逆反应的反应速率影响更大</a:t>
            </a:r>
            <a:endParaRPr lang="zh-CN" altLang="zh-CN" sz="2800" kern="100" dirty="0" smtClean="0">
              <a:latin typeface="宋体"/>
              <a:cs typeface="Courier New"/>
            </a:endParaRPr>
          </a:p>
          <a:p>
            <a:pPr>
              <a:lnSpc>
                <a:spcPct val="150000"/>
              </a:lnSpc>
            </a:pPr>
            <a:r>
              <a:rPr lang="en-US" altLang="zh-CN" sz="2800" kern="100" dirty="0" smtClean="0">
                <a:latin typeface="Times New Roman"/>
                <a:ea typeface="华文细黑"/>
              </a:rPr>
              <a:t>D</a:t>
            </a:r>
            <a:r>
              <a:rPr lang="zh-CN" altLang="zh-CN" sz="2800" kern="100" dirty="0" smtClean="0">
                <a:latin typeface="Times New Roman"/>
                <a:ea typeface="华文细黑"/>
                <a:cs typeface="Times New Roman"/>
              </a:rPr>
              <a:t>．加入催化剂，对逆反应的反应速率影响更大</a:t>
            </a:r>
            <a:endParaRPr lang="zh-CN" altLang="zh-CN" sz="2800" kern="100" dirty="0">
              <a:effectLst/>
              <a:latin typeface="宋体"/>
              <a:cs typeface="Courier New"/>
            </a:endParaRPr>
          </a:p>
        </p:txBody>
      </p:sp>
      <p:sp>
        <p:nvSpPr>
          <p:cNvPr id="24" name="Rectangle 21">
            <a:hlinkClick r:id="rId2"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6"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7"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82115" y="1475700"/>
            <a:ext cx="11185087" cy="3970318"/>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rPr>
              <a:t>A</a:t>
            </a:r>
            <a:r>
              <a:rPr lang="zh-CN" altLang="zh-CN" sz="2800" kern="100" dirty="0">
                <a:latin typeface="Times New Roman"/>
                <a:ea typeface="华文细黑"/>
                <a:cs typeface="Times New Roman"/>
              </a:rPr>
              <a:t>项，合成氨反应的正反应是放热反应，升高温度，正反应、逆反应的反应速率都增大，但是温度对吸热反应的速率影响更大，所以对该反应来说，对逆反应速率的影响更大，错误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项，合成氨的正反应是气体体积减小的反应，增大压强，对正反应的反应速率影响更大，正反应速率大于逆反应速率，所以平衡正向移动，正确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7" name="Rectangle 21">
            <a:hlinkClick r:id="rId2"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82115" y="1475700"/>
            <a:ext cx="11185087" cy="3970318"/>
          </a:xfrm>
          <a:prstGeom prst="rect">
            <a:avLst/>
          </a:prstGeom>
        </p:spPr>
        <p:txBody>
          <a:bodyPr>
            <a:spAutoFit/>
          </a:bodyPr>
          <a:lstStyle/>
          <a:p>
            <a:pPr lvl="0">
              <a:lnSpc>
                <a:spcPct val="150000"/>
              </a:lnSpc>
            </a:pPr>
            <a:r>
              <a:rPr lang="en-US" altLang="zh-CN" sz="2800" kern="100" dirty="0">
                <a:solidFill>
                  <a:prstClr val="black"/>
                </a:solidFill>
                <a:latin typeface="Times New Roman"/>
                <a:ea typeface="华文细黑"/>
              </a:rPr>
              <a:t>C</a:t>
            </a:r>
            <a:r>
              <a:rPr lang="zh-CN" altLang="zh-CN" sz="2800" kern="100" dirty="0">
                <a:solidFill>
                  <a:prstClr val="black"/>
                </a:solidFill>
                <a:latin typeface="Times New Roman"/>
                <a:ea typeface="华文细黑"/>
                <a:cs typeface="Times New Roman"/>
              </a:rPr>
              <a:t>项，减小反应物浓度，使正反应的速率减小，由于生成物的浓度没有变化，所以逆反应速率不变，逆反应速率大于正反应速率，所以化学平衡逆向移动，错误；</a:t>
            </a:r>
            <a:endParaRPr lang="en-US" altLang="zh-CN" sz="2800" kern="100" dirty="0">
              <a:solidFill>
                <a:prstClr val="black"/>
              </a:solidFill>
              <a:latin typeface="Times New Roman"/>
              <a:ea typeface="华文细黑"/>
              <a:cs typeface="Times New Roman"/>
            </a:endParaRPr>
          </a:p>
          <a:p>
            <a:pPr lvl="0">
              <a:lnSpc>
                <a:spcPct val="150000"/>
              </a:lnSpc>
            </a:pPr>
            <a:r>
              <a:rPr lang="en-US" altLang="zh-CN" sz="2800" kern="100" dirty="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项，加入催化剂，使正反应、逆反应速率改变的倍数相同，正反应、逆反应速率相同，化学平衡不发生移动，错误。</a:t>
            </a:r>
            <a:endParaRPr lang="en-US" altLang="zh-CN" sz="2800" kern="100" dirty="0">
              <a:solidFill>
                <a:prstClr val="black"/>
              </a:solidFill>
              <a:latin typeface="Times New Roman"/>
              <a:ea typeface="华文细黑"/>
              <a:cs typeface="Times New Roman"/>
            </a:endParaRPr>
          </a:p>
          <a:p>
            <a:pPr lvl="0" algn="just">
              <a:lnSpc>
                <a:spcPct val="150000"/>
              </a:lnSpc>
              <a:tabLst>
                <a:tab pos="2430780"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B</a:t>
            </a:r>
            <a:endParaRPr lang="zh-CN" altLang="zh-CN" sz="2800" kern="100" dirty="0">
              <a:solidFill>
                <a:schemeClr val="accent6">
                  <a:lumMod val="75000"/>
                </a:schemeClr>
              </a:solidFill>
              <a:latin typeface="Times New Roman"/>
              <a:ea typeface="华文细黑"/>
            </a:endParaRPr>
          </a:p>
        </p:txBody>
      </p:sp>
      <p:sp>
        <p:nvSpPr>
          <p:cNvPr id="17" name="Rectangle 21">
            <a:hlinkClick r:id="rId2"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2180933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5943" y="1197546"/>
            <a:ext cx="11296938" cy="3323987"/>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重庆理综，</a:t>
            </a:r>
            <a:r>
              <a:rPr lang="en-US" altLang="zh-CN" sz="2800" kern="100" dirty="0">
                <a:latin typeface="IPAPANNEW"/>
                <a:ea typeface="华文细黑"/>
                <a:cs typeface="Times New Roman"/>
              </a:rPr>
              <a:t>11(3)]</a:t>
            </a:r>
            <a:r>
              <a:rPr lang="zh-CN" altLang="zh-CN" sz="2800" kern="100" dirty="0">
                <a:latin typeface="Times New Roman"/>
                <a:ea typeface="华文细黑"/>
                <a:cs typeface="Times New Roman"/>
              </a:rPr>
              <a:t>研究发现，腐蚀严重的青铜器表面大都存在</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。关于</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在青铜器腐蚀过程中的催化作用，下列叙述正确的是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．降低了反应的活化能</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．增大了反应的速率</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．降低了反应的焓变</a:t>
            </a:r>
            <a:r>
              <a:rPr lang="en-US" altLang="zh-CN" sz="2800" kern="100" dirty="0">
                <a:latin typeface="Times New Roman"/>
                <a:ea typeface="华文细黑"/>
              </a:rPr>
              <a:t>  	</a:t>
            </a:r>
            <a:r>
              <a:rPr lang="en-US" altLang="zh-CN" sz="2800" kern="100" dirty="0" smtClean="0">
                <a:latin typeface="Times New Roman"/>
                <a:ea typeface="华文细黑"/>
              </a:rPr>
              <a:t>	D</a:t>
            </a:r>
            <a:r>
              <a:rPr lang="zh-CN" altLang="zh-CN" sz="2800" kern="100" dirty="0">
                <a:latin typeface="Times New Roman"/>
                <a:ea typeface="华文细黑"/>
                <a:cs typeface="Times New Roman"/>
              </a:rPr>
              <a:t>．增大了反应的平衡常数</a:t>
            </a:r>
            <a:endParaRPr lang="zh-CN" altLang="en-US" sz="2800" dirty="0"/>
          </a:p>
        </p:txBody>
      </p:sp>
      <p:sp>
        <p:nvSpPr>
          <p:cNvPr id="7" name="矩形 6"/>
          <p:cNvSpPr/>
          <p:nvPr/>
        </p:nvSpPr>
        <p:spPr>
          <a:xfrm>
            <a:off x="838622" y="2631420"/>
            <a:ext cx="683200"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AB</a:t>
            </a:r>
            <a:endParaRPr lang="zh-CN" altLang="en-US" sz="2800" kern="100" dirty="0">
              <a:solidFill>
                <a:schemeClr val="accent6">
                  <a:lumMod val="75000"/>
                </a:schemeClr>
              </a:solidFill>
              <a:latin typeface="Times New Roman"/>
              <a:ea typeface="华文细黑"/>
            </a:endParaRPr>
          </a:p>
        </p:txBody>
      </p:sp>
      <p:sp>
        <p:nvSpPr>
          <p:cNvPr id="17" name="Rectangle 21">
            <a:hlinkClick r:id="rId2"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6"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7"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7" grpId="0"/>
      <p:bldP spid="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8318" y="1269554"/>
            <a:ext cx="10581133" cy="3323987"/>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海南，</a:t>
            </a: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改编</a:t>
            </a:r>
            <a:r>
              <a:rPr lang="en-US" altLang="zh-CN" sz="2800" kern="100" dirty="0">
                <a:latin typeface="Times New Roman"/>
                <a:ea typeface="华文细黑"/>
                <a:cs typeface="Courier New"/>
              </a:rPr>
              <a:t>)10 mL</a:t>
            </a:r>
            <a:r>
              <a:rPr lang="zh-CN" altLang="zh-CN" sz="2800" kern="100" dirty="0">
                <a:latin typeface="Times New Roman"/>
                <a:ea typeface="华文细黑"/>
                <a:cs typeface="Times New Roman"/>
              </a:rPr>
              <a:t>浓度为</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的盐酸与过量的锌粉反应，若加入适量的下列溶液，能减慢反应速率但又不影响氢气生成量的是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CuSO</a:t>
            </a:r>
            <a:r>
              <a:rPr lang="en-US" altLang="zh-CN" sz="2800" kern="100" baseline="-25000" dirty="0">
                <a:latin typeface="Times New Roman"/>
                <a:ea typeface="华文细黑"/>
              </a:rPr>
              <a:t>4</a:t>
            </a:r>
            <a:r>
              <a:rPr lang="en-US" altLang="zh-CN" sz="2800" kern="100" dirty="0">
                <a:latin typeface="Times New Roman"/>
                <a:ea typeface="华文细黑"/>
              </a:rPr>
              <a:t>  	</a:t>
            </a:r>
            <a:r>
              <a:rPr lang="en-US" altLang="zh-CN" sz="2800" kern="100" dirty="0" smtClean="0">
                <a:latin typeface="Times New Roman"/>
                <a:ea typeface="华文细黑"/>
              </a:rPr>
              <a:t>		D</a:t>
            </a:r>
            <a:r>
              <a:rPr lang="zh-CN" altLang="zh-CN" sz="2800" kern="100" dirty="0">
                <a:latin typeface="Times New Roman"/>
                <a:ea typeface="华文细黑"/>
                <a:cs typeface="Times New Roman"/>
              </a:rPr>
              <a:t>．</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CO</a:t>
            </a:r>
            <a:r>
              <a:rPr lang="en-US" altLang="zh-CN" sz="2800" kern="100" baseline="-25000" dirty="0">
                <a:latin typeface="Times New Roman"/>
                <a:ea typeface="华文细黑"/>
              </a:rPr>
              <a:t>3</a:t>
            </a:r>
            <a:endParaRPr lang="zh-CN" altLang="zh-CN" sz="2800" kern="100" dirty="0">
              <a:effectLst/>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1">
            <a:hlinkClick r:id="rId2"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66063" y="1269554"/>
            <a:ext cx="10901751" cy="4616648"/>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锌与稀盐酸反应过程中，若加入物质使反应速率降低，则溶液中的氢离子浓度减小，但由于不影响氢气的生成量，故氢离子的总物质的量不变</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A</a:t>
            </a:r>
            <a:r>
              <a:rPr lang="zh-CN" altLang="zh-CN" sz="2800" kern="100" dirty="0">
                <a:latin typeface="Times New Roman"/>
                <a:ea typeface="华文细黑"/>
                <a:cs typeface="Times New Roman"/>
              </a:rPr>
              <a:t>项，硫酸钾为强酸强碱盐，不发生水解，若加入其溶液，则对盐酸产生稀释作用，氢离子浓度减小，但</a:t>
            </a:r>
            <a:r>
              <a:rPr lang="en-US" altLang="zh-CN" sz="2800" kern="100" dirty="0">
                <a:latin typeface="Times New Roman"/>
                <a:ea typeface="华文细黑"/>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物质的量不变，正确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项，加入</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，使溶液中的</a:t>
            </a:r>
            <a:r>
              <a:rPr lang="en-US" altLang="zh-CN" sz="2800" kern="100" dirty="0">
                <a:latin typeface="Times New Roman"/>
                <a:ea typeface="华文细黑"/>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的浓度和物质的量均增大，导致反应速率增大，生成氢气的量增大，错误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25" name="Rectangle 21">
            <a:hlinkClick r:id="rId2"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4"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6"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7"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2007502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964571" y="1413570"/>
            <a:ext cx="10372643" cy="3210069"/>
          </a:xfrm>
          <a:prstGeom prst="rect">
            <a:avLst/>
          </a:prstGeom>
        </p:spPr>
        <p:txBody>
          <a:bodyPr>
            <a:spAutoFit/>
          </a:bodyPr>
          <a:lstStyle/>
          <a:p>
            <a:pPr lvl="0">
              <a:lnSpc>
                <a:spcPct val="150000"/>
              </a:lnSpc>
            </a:pPr>
            <a:r>
              <a:rPr lang="en-US" altLang="zh-CN" sz="2800" kern="100" dirty="0">
                <a:solidFill>
                  <a:prstClr val="black"/>
                </a:solidFill>
                <a:latin typeface="Times New Roman"/>
                <a:ea typeface="华文细黑"/>
              </a:rPr>
              <a:t>C</a:t>
            </a:r>
            <a:r>
              <a:rPr lang="zh-CN" altLang="zh-CN" sz="2800" kern="100" dirty="0">
                <a:solidFill>
                  <a:prstClr val="black"/>
                </a:solidFill>
                <a:latin typeface="Times New Roman"/>
                <a:ea typeface="华文细黑"/>
                <a:cs typeface="Times New Roman"/>
              </a:rPr>
              <a:t>项，加入硫酸铜溶液，</a:t>
            </a:r>
            <a:r>
              <a:rPr lang="en-US" altLang="zh-CN" sz="2800" kern="100" dirty="0">
                <a:solidFill>
                  <a:prstClr val="black"/>
                </a:solidFill>
                <a:latin typeface="Times New Roman"/>
                <a:ea typeface="华文细黑"/>
              </a:rPr>
              <a:t>Cu</a:t>
            </a:r>
            <a:r>
              <a:rPr lang="en-US" altLang="zh-CN" sz="2800" kern="100" baseline="30000" dirty="0">
                <a:solidFill>
                  <a:prstClr val="black"/>
                </a:solidFill>
                <a:latin typeface="Times New Roman"/>
                <a:ea typeface="华文细黑"/>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会与锌反应生成铜，构成原电池，会加快反应速率，错误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nSpc>
                <a:spcPct val="150000"/>
              </a:lnSpc>
            </a:pPr>
            <a:r>
              <a:rPr lang="en-US" altLang="zh-CN" sz="2800" kern="100" dirty="0" smtClean="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项，加入碳酸钠溶液，会与盐酸反应，使溶液中的氢离子的物质的量减少，导致反应速率减小，生成氢气的量减少，错误。</a:t>
            </a:r>
            <a:endParaRPr lang="en-US" altLang="zh-CN" sz="2800" kern="100" dirty="0">
              <a:solidFill>
                <a:prstClr val="black"/>
              </a:solidFill>
              <a:latin typeface="Times New Roman"/>
              <a:ea typeface="华文细黑"/>
              <a:cs typeface="Times New Roman"/>
            </a:endParaRPr>
          </a:p>
          <a:p>
            <a:pPr lvl="0" algn="just">
              <a:lnSpc>
                <a:spcPct val="150000"/>
              </a:lnSpc>
              <a:tabLst>
                <a:tab pos="2430780" algn="l"/>
              </a:tabLst>
            </a:pPr>
            <a:r>
              <a:rPr lang="zh-CN" altLang="zh-CN" sz="2800" b="1" kern="100" dirty="0">
                <a:solidFill>
                  <a:srgbClr val="0000FF"/>
                </a:solidFill>
                <a:latin typeface="Times New Roman"/>
                <a:cs typeface="Times New Roman"/>
              </a:rPr>
              <a:t>答案　</a:t>
            </a:r>
            <a:r>
              <a:rPr lang="en-US" altLang="zh-CN" sz="2800" kern="100" dirty="0">
                <a:solidFill>
                  <a:srgbClr val="F79646">
                    <a:lumMod val="75000"/>
                  </a:srgbClr>
                </a:solidFill>
                <a:latin typeface="Times New Roman"/>
                <a:ea typeface="华文细黑"/>
              </a:rPr>
              <a:t>A</a:t>
            </a:r>
            <a:endParaRPr lang="zh-CN" altLang="zh-CN" sz="2800" kern="100" dirty="0">
              <a:solidFill>
                <a:srgbClr val="F79646">
                  <a:lumMod val="75000"/>
                </a:srgbClr>
              </a:solidFill>
              <a:latin typeface="Times New Roman"/>
              <a:ea typeface="华文细黑"/>
            </a:endParaRPr>
          </a:p>
        </p:txBody>
      </p:sp>
      <p:sp>
        <p:nvSpPr>
          <p:cNvPr id="14" name="Rectangle 21">
            <a:hlinkClick r:id="rId2"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6"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7"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1">
            <a:hlinkClick r:id="rId3"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4"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5"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6"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7"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8"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矩形 13"/>
          <p:cNvSpPr/>
          <p:nvPr/>
        </p:nvSpPr>
        <p:spPr>
          <a:xfrm>
            <a:off x="550590" y="1190513"/>
            <a:ext cx="11074344" cy="3754874"/>
          </a:xfrm>
          <a:prstGeom prst="rect">
            <a:avLst/>
          </a:prstGeom>
        </p:spPr>
        <p:txBody>
          <a:bodyPr>
            <a:spAutoFit/>
          </a:bodyPr>
          <a:lstStyle/>
          <a:p>
            <a:pPr algn="just">
              <a:lnSpc>
                <a:spcPct val="150000"/>
              </a:lnSpc>
              <a:spcAft>
                <a:spcPts val="0"/>
              </a:spcAft>
              <a:tabLst>
                <a:tab pos="2430780" algn="l"/>
              </a:tabLst>
            </a:pPr>
            <a:r>
              <a:rPr lang="en-US" altLang="zh-CN" sz="2800" kern="100" dirty="0" smtClean="0">
                <a:latin typeface="Times New Roman"/>
                <a:ea typeface="华文细黑"/>
                <a:cs typeface="Courier New"/>
              </a:rPr>
              <a:t>5</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上海，</a:t>
            </a:r>
            <a:r>
              <a:rPr lang="en-US" altLang="zh-CN" sz="2800" kern="100" dirty="0">
                <a:latin typeface="Times New Roman"/>
                <a:ea typeface="华文细黑"/>
                <a:cs typeface="Courier New"/>
              </a:rPr>
              <a:t>24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25)</a:t>
            </a:r>
            <a:r>
              <a:rPr lang="zh-CN" altLang="zh-CN" sz="2800" kern="100" dirty="0">
                <a:latin typeface="Times New Roman"/>
                <a:ea typeface="华文细黑"/>
                <a:cs typeface="Times New Roman"/>
              </a:rPr>
              <a:t>白云石的主要成分是</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·MgCO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，在我国有大量的分布。以白云石为原料生产的钙镁系列产品有广泛的用途。白云石经煅烧、消化后得到钙镁的氢氧化物，再经过碳化实现</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的分离。碳化反应是放热反应，化学方程式如下：</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3CO</a:t>
            </a:r>
            <a:r>
              <a:rPr lang="en-US" altLang="zh-CN" sz="2800" kern="100" baseline="-25000" dirty="0">
                <a:latin typeface="Times New Roman"/>
                <a:ea typeface="华文细黑"/>
                <a:cs typeface="Courier New"/>
              </a:rPr>
              <a:t>2</a:t>
            </a:r>
            <a:r>
              <a:rPr lang="en-US" altLang="zh-CN" sz="2800" kern="100" dirty="0">
                <a:latin typeface="ZBFH"/>
                <a:ea typeface="华文细黑"/>
                <a:cs typeface="Courier New"/>
              </a:rPr>
              <a:t></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r>
              <a:rPr lang="zh-CN" altLang="zh-CN" sz="2800" kern="100" dirty="0">
                <a:latin typeface="Times New Roman"/>
                <a:ea typeface="华文细黑"/>
                <a:cs typeface="Times New Roman"/>
              </a:rPr>
              <a:t>完成下列填空：</a:t>
            </a:r>
            <a:endParaRPr lang="zh-CN" altLang="zh-CN" sz="2800" kern="100" dirty="0">
              <a:effectLst/>
              <a:latin typeface="宋体"/>
              <a:cs typeface="Courier New"/>
            </a:endParaRPr>
          </a:p>
        </p:txBody>
      </p:sp>
      <p:sp>
        <p:nvSpPr>
          <p:cNvPr id="15" name="Rectangle 4"/>
          <p:cNvSpPr>
            <a:spLocks noChangeArrowheads="1"/>
          </p:cNvSpPr>
          <p:nvPr/>
        </p:nvSpPr>
        <p:spPr bwMode="auto">
          <a:xfrm>
            <a:off x="0" y="15621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3346700014"/>
              </p:ext>
            </p:extLst>
          </p:nvPr>
        </p:nvGraphicFramePr>
        <p:xfrm>
          <a:off x="3214886" y="3861842"/>
          <a:ext cx="1136650" cy="593725"/>
        </p:xfrm>
        <a:graphic>
          <a:graphicData uri="http://schemas.openxmlformats.org/presentationml/2006/ole">
            <mc:AlternateContent xmlns:mc="http://schemas.openxmlformats.org/markup-compatibility/2006">
              <mc:Choice xmlns:v="urn:schemas-microsoft-com:vml" Requires="v">
                <p:oleObj spid="_x0000_s216080" name="文档" r:id="rId10" imgW="1136714" imgH="593692" progId="Word.Document.12">
                  <p:embed/>
                </p:oleObj>
              </mc:Choice>
              <mc:Fallback>
                <p:oleObj name="文档" r:id="rId10" imgW="1136714" imgH="593692" progId="Word.Document.12">
                  <p:embed/>
                  <p:pic>
                    <p:nvPicPr>
                      <p:cNvPr id="0" name=""/>
                      <p:cNvPicPr/>
                      <p:nvPr/>
                    </p:nvPicPr>
                    <p:blipFill>
                      <a:blip r:embed="rId11"/>
                      <a:stretch>
                        <a:fillRect/>
                      </a:stretch>
                    </p:blipFill>
                    <p:spPr>
                      <a:xfrm>
                        <a:off x="3214886" y="3861842"/>
                        <a:ext cx="1136650" cy="593725"/>
                      </a:xfrm>
                      <a:prstGeom prst="rect">
                        <a:avLst/>
                      </a:prstGeom>
                    </p:spPr>
                  </p:pic>
                </p:oleObj>
              </mc:Fallback>
            </mc:AlternateContent>
          </a:graphicData>
        </a:graphic>
      </p:graphicFrame>
    </p:spTree>
    <p:extLst>
      <p:ext uri="{BB962C8B-B14F-4D97-AF65-F5344CB8AC3E}">
        <p14:creationId xmlns:p14="http://schemas.microsoft.com/office/powerpoint/2010/main" val="27310310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4181" y="706190"/>
            <a:ext cx="11296938" cy="2031325"/>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碳化温度保持在</a:t>
            </a:r>
            <a:r>
              <a:rPr lang="en-US" altLang="zh-CN" sz="2800" kern="100" dirty="0">
                <a:latin typeface="Times New Roman"/>
                <a:ea typeface="华文细黑"/>
                <a:cs typeface="Courier New"/>
              </a:rPr>
              <a:t>50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。温度偏高不利于碳化反应，原因是</a:t>
            </a:r>
            <a:r>
              <a:rPr lang="en-US" altLang="zh-CN" sz="2800" kern="100" dirty="0" smtClean="0">
                <a:latin typeface="Times New Roman"/>
                <a:ea typeface="华文细黑"/>
                <a:cs typeface="Courier New"/>
              </a:rPr>
              <a:t>___________________________________</a:t>
            </a:r>
            <a:r>
              <a:rPr lang="en-US" altLang="zh-CN" sz="2800" kern="100" dirty="0">
                <a:latin typeface="Times New Roman"/>
                <a:ea typeface="华文细黑"/>
                <a:cs typeface="Courier New"/>
              </a:rPr>
              <a:t>_____</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。温度偏低也不利于碳化反应，原因是</a:t>
            </a:r>
            <a:r>
              <a:rPr lang="en-US" altLang="zh-CN" sz="2800" kern="100" dirty="0">
                <a:latin typeface="Times New Roman"/>
                <a:ea typeface="华文细黑"/>
                <a:cs typeface="Courier New"/>
              </a:rPr>
              <a:t>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3" name="矩形 12"/>
          <p:cNvSpPr/>
          <p:nvPr/>
        </p:nvSpPr>
        <p:spPr>
          <a:xfrm>
            <a:off x="557045" y="2730837"/>
            <a:ext cx="11010769" cy="3453253"/>
          </a:xfrm>
          <a:prstGeom prst="rect">
            <a:avLst/>
          </a:prstGeom>
        </p:spPr>
        <p:txBody>
          <a:bodyPr>
            <a:spAutoFit/>
          </a:bodyPr>
          <a:lstStyle/>
          <a:p>
            <a:pPr algn="just">
              <a:lnSpc>
                <a:spcPct val="130000"/>
              </a:lnSpc>
              <a:spcAft>
                <a:spcPts val="0"/>
              </a:spcAft>
              <a:tabLst>
                <a:tab pos="2430780"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发生</a:t>
            </a:r>
            <a:r>
              <a:rPr lang="zh-CN" altLang="zh-CN" sz="2800" kern="100" dirty="0">
                <a:latin typeface="Times New Roman"/>
                <a:ea typeface="华文细黑"/>
                <a:cs typeface="Times New Roman"/>
              </a:rPr>
              <a:t>的碳化反应化学方程式如下：</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3CO</a:t>
            </a:r>
            <a:r>
              <a:rPr lang="en-US" altLang="zh-CN" sz="2800" kern="100" baseline="-25000" dirty="0">
                <a:latin typeface="Times New Roman"/>
                <a:ea typeface="华文细黑"/>
                <a:cs typeface="Courier New"/>
              </a:rPr>
              <a:t>2</a:t>
            </a:r>
            <a:r>
              <a:rPr lang="en-US" altLang="zh-CN" sz="2800" kern="100" dirty="0">
                <a:latin typeface="ZBFH"/>
                <a:ea typeface="华文细黑"/>
                <a:cs typeface="Courier New"/>
              </a:rPr>
              <a:t></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，该反应是放热反应，温度偏高，使</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的溶解度减小，升高温度，平衡向吸热的逆反应方向移动，不利于平衡的正向移动；二是</a:t>
            </a:r>
            <a:r>
              <a:rPr lang="en-US" altLang="zh-CN" sz="2800" kern="100" dirty="0">
                <a:latin typeface="Times New Roman"/>
                <a:ea typeface="华文细黑"/>
                <a:cs typeface="Courier New"/>
              </a:rPr>
              <a:t>Mg(HCO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温度高时，会发生分解反应，也不利于碳化。若温度偏低，反应速率慢，反应产生物质的效率低，因此对反应的进行不利。</a:t>
            </a:r>
            <a:endParaRPr lang="zh-CN" altLang="zh-CN" sz="2800" kern="100" dirty="0">
              <a:effectLst/>
              <a:latin typeface="宋体"/>
              <a:cs typeface="Courier New"/>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1656995700"/>
              </p:ext>
            </p:extLst>
          </p:nvPr>
        </p:nvGraphicFramePr>
        <p:xfrm>
          <a:off x="694606" y="3303770"/>
          <a:ext cx="933450" cy="671513"/>
        </p:xfrm>
        <a:graphic>
          <a:graphicData uri="http://schemas.openxmlformats.org/presentationml/2006/ole">
            <mc:AlternateContent xmlns:mc="http://schemas.openxmlformats.org/markup-compatibility/2006">
              <mc:Choice xmlns:v="urn:schemas-microsoft-com:vml" Requires="v">
                <p:oleObj spid="_x0000_s217105" name="Document" r:id="rId4" imgW="933768" imgH="672084" progId="Word.Document.8">
                  <p:embed/>
                </p:oleObj>
              </mc:Choice>
              <mc:Fallback>
                <p:oleObj name="Document" r:id="rId4" imgW="933768" imgH="672084" progId="Word.Document.8">
                  <p:embed/>
                  <p:pic>
                    <p:nvPicPr>
                      <p:cNvPr id="0" name=""/>
                      <p:cNvPicPr/>
                      <p:nvPr/>
                    </p:nvPicPr>
                    <p:blipFill>
                      <a:blip r:embed="rId5"/>
                      <a:stretch>
                        <a:fillRect/>
                      </a:stretch>
                    </p:blipFill>
                    <p:spPr>
                      <a:xfrm>
                        <a:off x="694606" y="3303770"/>
                        <a:ext cx="933450" cy="671513"/>
                      </a:xfrm>
                      <a:prstGeom prst="rect">
                        <a:avLst/>
                      </a:prstGeom>
                    </p:spPr>
                  </p:pic>
                </p:oleObj>
              </mc:Fallback>
            </mc:AlternateContent>
          </a:graphicData>
        </a:graphic>
      </p:graphicFrame>
      <p:sp>
        <p:nvSpPr>
          <p:cNvPr id="15" name="矩形 14"/>
          <p:cNvSpPr/>
          <p:nvPr/>
        </p:nvSpPr>
        <p:spPr>
          <a:xfrm>
            <a:off x="406574" y="1431562"/>
            <a:ext cx="8109551" cy="523220"/>
          </a:xfrm>
          <a:prstGeom prst="rect">
            <a:avLst/>
          </a:prstGeom>
        </p:spPr>
        <p:txBody>
          <a:bodyPr>
            <a:spAutoFit/>
          </a:bodyPr>
          <a:lstStyle/>
          <a:p>
            <a:r>
              <a:rPr lang="zh-CN" altLang="zh-CN" sz="2800" kern="100" dirty="0">
                <a:solidFill>
                  <a:schemeClr val="accent6">
                    <a:lumMod val="75000"/>
                  </a:schemeClr>
                </a:solidFill>
                <a:latin typeface="Times New Roman"/>
                <a:ea typeface="华文细黑"/>
              </a:rPr>
              <a:t>该反应是放热反应；温度偏高使</a:t>
            </a:r>
            <a:r>
              <a:rPr lang="en-US" altLang="zh-CN" sz="2800" kern="100" dirty="0">
                <a:solidFill>
                  <a:schemeClr val="accent6">
                    <a:lumMod val="75000"/>
                  </a:schemeClr>
                </a:solidFill>
                <a:latin typeface="Times New Roman"/>
                <a:ea typeface="华文细黑"/>
              </a:rPr>
              <a:t>CO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rPr>
              <a:t>的溶解度减小　</a:t>
            </a:r>
            <a:endParaRPr lang="zh-CN" altLang="en-US" sz="2800" kern="100" dirty="0">
              <a:solidFill>
                <a:schemeClr val="accent6">
                  <a:lumMod val="75000"/>
                </a:schemeClr>
              </a:solidFill>
              <a:latin typeface="Times New Roman"/>
              <a:ea typeface="华文细黑"/>
            </a:endParaRPr>
          </a:p>
        </p:txBody>
      </p:sp>
      <p:sp>
        <p:nvSpPr>
          <p:cNvPr id="16" name="矩形 15"/>
          <p:cNvSpPr/>
          <p:nvPr/>
        </p:nvSpPr>
        <p:spPr>
          <a:xfrm>
            <a:off x="3502918" y="2079634"/>
            <a:ext cx="5811206"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温度偏低会降低反应速率</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rPr>
              <a:t>合理即可</a:t>
            </a:r>
            <a:r>
              <a:rPr lang="en-US" altLang="zh-CN" sz="2800" kern="100" dirty="0">
                <a:solidFill>
                  <a:schemeClr val="accent6">
                    <a:lumMod val="75000"/>
                  </a:schemeClr>
                </a:solidFill>
                <a:latin typeface="Times New Roman"/>
                <a:ea typeface="华文细黑"/>
              </a:rPr>
              <a:t>)</a:t>
            </a:r>
            <a:endParaRPr lang="zh-CN" altLang="en-US" sz="2800" kern="100" dirty="0">
              <a:solidFill>
                <a:schemeClr val="accent6">
                  <a:lumMod val="75000"/>
                </a:schemeClr>
              </a:solidFill>
              <a:latin typeface="Times New Roman"/>
              <a:ea typeface="华文细黑"/>
            </a:endParaRPr>
          </a:p>
        </p:txBody>
      </p:sp>
      <p:sp>
        <p:nvSpPr>
          <p:cNvPr id="23" name="Rectangle 21">
            <a:hlinkClick r:id="rId6"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7"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8"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9"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0"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1"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174035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30"/>
                  </p:tgtEl>
                </p:cond>
              </p:nextCondLst>
            </p:seq>
          </p:childTnLst>
        </p:cTn>
      </p:par>
    </p:tnLst>
    <p:bldLst>
      <p:bldP spid="13" grpId="0"/>
      <p:bldP spid="13" grpId="1"/>
      <p:bldP spid="15" grpId="0"/>
      <p:bldP spid="15" grpId="1"/>
      <p:bldP spid="16" grpId="0"/>
      <p:bldP spid="16"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10107" y="621482"/>
            <a:ext cx="11185087" cy="5133713"/>
          </a:xfrm>
          <a:prstGeom prst="rect">
            <a:avLst/>
          </a:prstGeom>
        </p:spPr>
        <p:txBody>
          <a:bodyPr>
            <a:spAutoFit/>
          </a:bodyPr>
          <a:lstStyle/>
          <a:p>
            <a:pPr>
              <a:lnSpc>
                <a:spcPct val="130000"/>
              </a:lnSpc>
            </a:pPr>
            <a:r>
              <a:rPr lang="en-US" altLang="zh-CN" sz="2800" kern="100" dirty="0" smtClean="0">
                <a:latin typeface="Times New Roman"/>
                <a:ea typeface="华文细黑"/>
              </a:rPr>
              <a:t>(</a:t>
            </a:r>
            <a:r>
              <a:rPr lang="en-US" altLang="zh-CN" sz="2800" kern="100" dirty="0">
                <a:latin typeface="Times New Roman"/>
                <a:ea typeface="华文细黑"/>
              </a:rPr>
              <a:t>2)</a:t>
            </a:r>
            <a:r>
              <a:rPr lang="zh-CN" altLang="zh-CN" sz="2800" kern="100" dirty="0">
                <a:latin typeface="Times New Roman"/>
                <a:ea typeface="华文细黑"/>
                <a:cs typeface="Times New Roman"/>
              </a:rPr>
              <a:t>已知某次碳化时溶液中钙离子浓度随时间的</a:t>
            </a:r>
            <a:r>
              <a:rPr lang="zh-CN" altLang="zh-CN" sz="2800" kern="100" dirty="0" smtClean="0">
                <a:latin typeface="Times New Roman"/>
                <a:ea typeface="华文细黑"/>
                <a:cs typeface="Times New Roman"/>
              </a:rPr>
              <a:t>变化</a:t>
            </a:r>
            <a:r>
              <a:rPr lang="zh-CN" altLang="zh-CN" sz="2800" kern="100" dirty="0">
                <a:latin typeface="Times New Roman"/>
                <a:ea typeface="华文细黑"/>
                <a:cs typeface="Times New Roman"/>
              </a:rPr>
              <a:t>如图所示，</a:t>
            </a:r>
            <a:r>
              <a:rPr lang="zh-CN" altLang="zh-CN" sz="2800" kern="100" dirty="0" smtClean="0">
                <a:latin typeface="Times New Roman"/>
                <a:ea typeface="华文细黑"/>
                <a:cs typeface="Times New Roman"/>
              </a:rPr>
              <a:t>在</a:t>
            </a:r>
            <a:endParaRPr lang="en-US" altLang="zh-CN" sz="2800" kern="100" dirty="0" smtClean="0">
              <a:latin typeface="Times New Roman"/>
              <a:ea typeface="华文细黑"/>
              <a:cs typeface="Times New Roman"/>
            </a:endParaRPr>
          </a:p>
          <a:p>
            <a:pPr>
              <a:lnSpc>
                <a:spcPct val="130000"/>
              </a:lnSpc>
            </a:pPr>
            <a:r>
              <a:rPr lang="en-US" altLang="zh-CN" sz="2800" kern="100" dirty="0" smtClean="0">
                <a:latin typeface="Times New Roman"/>
                <a:ea typeface="华文细黑"/>
              </a:rPr>
              <a:t>10 </a:t>
            </a:r>
            <a:r>
              <a:rPr lang="en-US" altLang="zh-CN" sz="2800" kern="100" dirty="0">
                <a:latin typeface="Times New Roman"/>
                <a:ea typeface="华文细黑"/>
              </a:rPr>
              <a:t>min</a:t>
            </a:r>
            <a:r>
              <a:rPr lang="zh-CN" altLang="zh-CN" sz="2800" kern="100" dirty="0">
                <a:latin typeface="Times New Roman"/>
                <a:ea typeface="华文细黑"/>
                <a:cs typeface="Times New Roman"/>
              </a:rPr>
              <a:t>到</a:t>
            </a:r>
            <a:r>
              <a:rPr lang="en-US" altLang="zh-CN" sz="2800" kern="100" dirty="0">
                <a:latin typeface="Times New Roman"/>
                <a:ea typeface="华文细黑"/>
              </a:rPr>
              <a:t>13 min</a:t>
            </a:r>
            <a:r>
              <a:rPr lang="zh-CN" altLang="zh-CN" sz="2800" kern="100" dirty="0">
                <a:latin typeface="Times New Roman"/>
                <a:ea typeface="华文细黑"/>
                <a:cs typeface="Times New Roman"/>
              </a:rPr>
              <a:t>之内钙离子的</a:t>
            </a:r>
            <a:r>
              <a:rPr lang="zh-CN" altLang="zh-CN" sz="2800" kern="100" dirty="0" smtClean="0">
                <a:latin typeface="Times New Roman"/>
                <a:ea typeface="华文细黑"/>
                <a:cs typeface="Times New Roman"/>
              </a:rPr>
              <a:t>反应速率</a:t>
            </a:r>
            <a:r>
              <a:rPr lang="zh-CN" altLang="zh-CN" sz="2800" kern="100" dirty="0">
                <a:latin typeface="Times New Roman"/>
                <a:ea typeface="华文细黑"/>
                <a:cs typeface="Times New Roman"/>
              </a:rPr>
              <a:t>为</a:t>
            </a:r>
            <a:r>
              <a:rPr lang="en-US" altLang="zh-CN" sz="2800" kern="100" dirty="0" smtClean="0">
                <a:latin typeface="Times New Roman"/>
                <a:ea typeface="华文细黑"/>
              </a:rPr>
              <a:t>________________</a:t>
            </a:r>
            <a:r>
              <a:rPr lang="en-US" altLang="zh-CN" sz="2800" kern="100" dirty="0">
                <a:latin typeface="Times New Roman"/>
                <a:ea typeface="华文细黑"/>
              </a:rPr>
              <a:t>__</a:t>
            </a:r>
            <a:r>
              <a:rPr lang="zh-CN" altLang="zh-CN" sz="2800" kern="100" dirty="0" smtClean="0">
                <a:latin typeface="Times New Roman"/>
                <a:ea typeface="华文细黑"/>
                <a:cs typeface="Times New Roman"/>
              </a:rPr>
              <a:t>。</a:t>
            </a:r>
            <a:r>
              <a:rPr lang="en-US" altLang="zh-CN" sz="2800" kern="100" dirty="0">
                <a:latin typeface="Times New Roman"/>
                <a:ea typeface="华文细黑"/>
              </a:rPr>
              <a:t>15 min</a:t>
            </a:r>
            <a:r>
              <a:rPr lang="zh-CN" altLang="zh-CN" sz="2800" kern="100" dirty="0">
                <a:latin typeface="Times New Roman"/>
                <a:ea typeface="华文细黑"/>
                <a:cs typeface="Times New Roman"/>
              </a:rPr>
              <a:t>之后钙离子浓度增大，</a:t>
            </a:r>
            <a:r>
              <a:rPr lang="zh-CN" altLang="zh-CN" sz="2800" kern="100" dirty="0" smtClean="0">
                <a:latin typeface="Times New Roman"/>
                <a:ea typeface="华文细黑"/>
                <a:cs typeface="Times New Roman"/>
              </a:rPr>
              <a:t>原因</a:t>
            </a:r>
            <a:r>
              <a:rPr lang="zh-CN" altLang="zh-CN" sz="2800" kern="100" dirty="0">
                <a:latin typeface="Times New Roman"/>
                <a:ea typeface="华文细黑"/>
                <a:cs typeface="Times New Roman"/>
              </a:rPr>
              <a:t>是</a:t>
            </a:r>
            <a:r>
              <a:rPr lang="en-US" altLang="zh-CN" sz="2800" kern="100" dirty="0" smtClean="0">
                <a:latin typeface="Times New Roman"/>
                <a:ea typeface="华文细黑"/>
              </a:rPr>
              <a:t>__________________________</a:t>
            </a:r>
            <a:r>
              <a:rPr lang="en-US" altLang="zh-CN" sz="2800" kern="100" dirty="0">
                <a:latin typeface="Times New Roman"/>
                <a:ea typeface="华文细黑"/>
              </a:rPr>
              <a:t>_</a:t>
            </a:r>
            <a:r>
              <a:rPr lang="en-US" altLang="zh-CN" sz="2800" kern="100" dirty="0" smtClean="0">
                <a:latin typeface="Times New Roman"/>
                <a:ea typeface="华文细黑"/>
              </a:rPr>
              <a:t> (</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0000"/>
              </a:lnSpc>
              <a:spcAft>
                <a:spcPts val="0"/>
              </a:spcAft>
              <a:tabLst>
                <a:tab pos="2430780" algn="l"/>
              </a:tabLst>
            </a:pPr>
            <a:r>
              <a:rPr lang="zh-CN" altLang="zh-CN" sz="2800" b="1" kern="100" dirty="0" smtClean="0">
                <a:solidFill>
                  <a:srgbClr val="0000FF"/>
                </a:solidFill>
                <a:latin typeface="Times New Roman"/>
                <a:cs typeface="Times New Roman"/>
              </a:rPr>
              <a:t>解析</a:t>
            </a:r>
            <a:r>
              <a:rPr lang="en-US" altLang="zh-CN" sz="2800" b="1" kern="100" dirty="0" smtClean="0">
                <a:solidFill>
                  <a:srgbClr val="0000FF"/>
                </a:solidFill>
                <a:latin typeface="Times New Roman"/>
                <a:cs typeface="Times New Roman"/>
              </a:rPr>
              <a:t>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图示在</a:t>
            </a:r>
            <a:r>
              <a:rPr lang="en-US" altLang="zh-CN" sz="2800" kern="100" dirty="0">
                <a:latin typeface="Times New Roman"/>
                <a:ea typeface="华文细黑"/>
                <a:cs typeface="Courier New"/>
              </a:rPr>
              <a:t>10 min</a:t>
            </a:r>
            <a:r>
              <a:rPr lang="zh-CN" altLang="zh-CN" sz="2800" kern="100" dirty="0">
                <a:latin typeface="Times New Roman"/>
                <a:ea typeface="华文细黑"/>
                <a:cs typeface="Times New Roman"/>
              </a:rPr>
              <a:t>到</a:t>
            </a:r>
            <a:r>
              <a:rPr lang="en-US" altLang="zh-CN" sz="2800" kern="100" dirty="0">
                <a:latin typeface="Times New Roman"/>
                <a:ea typeface="华文细黑"/>
                <a:cs typeface="Courier New"/>
              </a:rPr>
              <a:t>13 min</a:t>
            </a:r>
            <a:r>
              <a:rPr lang="zh-CN" altLang="zh-CN" sz="2800" kern="100" dirty="0">
                <a:latin typeface="Times New Roman"/>
                <a:ea typeface="华文细黑"/>
                <a:cs typeface="Times New Roman"/>
              </a:rPr>
              <a:t>之内钙离子的</a:t>
            </a: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30000"/>
              </a:lnSpc>
              <a:spcAft>
                <a:spcPts val="0"/>
              </a:spcAft>
              <a:tabLst>
                <a:tab pos="2430780" algn="l"/>
              </a:tabLst>
            </a:pPr>
            <a:r>
              <a:rPr lang="zh-CN" altLang="zh-CN" sz="2800" kern="100" dirty="0" smtClean="0">
                <a:latin typeface="Times New Roman"/>
                <a:ea typeface="华文细黑"/>
                <a:cs typeface="Times New Roman"/>
              </a:rPr>
              <a:t>应</a:t>
            </a:r>
            <a:r>
              <a:rPr lang="zh-CN" altLang="zh-CN" sz="2800" kern="100" dirty="0">
                <a:latin typeface="Times New Roman"/>
                <a:ea typeface="华文细黑"/>
                <a:cs typeface="Times New Roman"/>
              </a:rPr>
              <a:t>速率为</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(0.145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0.118)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÷3 min</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0000"/>
              </a:lnSpc>
              <a:spcAft>
                <a:spcPts val="0"/>
              </a:spcAft>
              <a:tabLst>
                <a:tab pos="2430780" algn="l"/>
              </a:tabLst>
            </a:pPr>
            <a:r>
              <a:rPr lang="en-US" altLang="zh-CN" sz="2800" kern="100" dirty="0" smtClean="0">
                <a:latin typeface="Times New Roman"/>
                <a:ea typeface="华文细黑"/>
                <a:cs typeface="Courier New"/>
              </a:rPr>
              <a:t>0.009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15 min</a:t>
            </a:r>
            <a:r>
              <a:rPr lang="zh-CN" altLang="zh-CN" sz="2800" kern="100" dirty="0">
                <a:latin typeface="Times New Roman"/>
                <a:ea typeface="华文细黑"/>
                <a:cs typeface="Times New Roman"/>
              </a:rPr>
              <a:t>之后钙离子浓度</a:t>
            </a:r>
            <a:r>
              <a:rPr lang="zh-CN" altLang="zh-CN" sz="2800" kern="100" dirty="0" smtClean="0">
                <a:latin typeface="Times New Roman"/>
                <a:ea typeface="华文细黑"/>
                <a:cs typeface="Times New Roman"/>
              </a:rPr>
              <a:t>增</a:t>
            </a:r>
            <a:endParaRPr lang="en-US" altLang="zh-CN" sz="2800" kern="100" dirty="0" smtClean="0">
              <a:latin typeface="Times New Roman"/>
              <a:ea typeface="华文细黑"/>
              <a:cs typeface="Times New Roman"/>
            </a:endParaRPr>
          </a:p>
          <a:p>
            <a:pPr algn="just">
              <a:lnSpc>
                <a:spcPct val="130000"/>
              </a:lnSpc>
              <a:spcAft>
                <a:spcPts val="0"/>
              </a:spcAft>
              <a:tabLst>
                <a:tab pos="2430780" algn="l"/>
              </a:tabLst>
            </a:pPr>
            <a:r>
              <a:rPr lang="zh-CN" altLang="zh-CN" sz="2800" kern="100" dirty="0" smtClean="0">
                <a:latin typeface="Times New Roman"/>
                <a:ea typeface="华文细黑"/>
                <a:cs typeface="Times New Roman"/>
              </a:rPr>
              <a:t>大</a:t>
            </a:r>
            <a:r>
              <a:rPr lang="zh-CN" altLang="zh-CN" sz="2800" kern="100" dirty="0">
                <a:latin typeface="Times New Roman"/>
                <a:ea typeface="华文细黑"/>
                <a:cs typeface="Times New Roman"/>
              </a:rPr>
              <a:t>，原因是产生的</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与水及溶解的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发生</a:t>
            </a: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30000"/>
              </a:lnSpc>
              <a:spcAft>
                <a:spcPts val="0"/>
              </a:spcAft>
              <a:tabLst>
                <a:tab pos="2430780" algn="l"/>
              </a:tabLst>
            </a:pPr>
            <a:r>
              <a:rPr lang="zh-CN" altLang="zh-CN" sz="2800" kern="100" dirty="0" smtClean="0">
                <a:latin typeface="Times New Roman"/>
                <a:ea typeface="华文细黑"/>
                <a:cs typeface="Times New Roman"/>
              </a:rPr>
              <a:t>应</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        </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(HCO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，产生了容易溶解的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2" name="Rectangle 4"/>
          <p:cNvSpPr>
            <a:spLocks noChangeArrowheads="1"/>
          </p:cNvSpPr>
          <p:nvPr/>
        </p:nvSpPr>
        <p:spPr bwMode="auto">
          <a:xfrm>
            <a:off x="0" y="1058044"/>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Picture 2" descr="HX3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4098" y="2421682"/>
            <a:ext cx="3205716" cy="213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6782213" y="1225947"/>
            <a:ext cx="6153753" cy="475655"/>
          </a:xfrm>
          <a:prstGeom prst="rect">
            <a:avLst/>
          </a:prstGeom>
        </p:spPr>
        <p:txBody>
          <a:bodyPr>
            <a:spAutoFit/>
          </a:bodyPr>
          <a:lstStyle/>
          <a:p>
            <a:r>
              <a:rPr lang="en-US" altLang="zh-CN" sz="2800" kern="100" dirty="0">
                <a:solidFill>
                  <a:schemeClr val="accent6">
                    <a:lumMod val="75000"/>
                  </a:schemeClr>
                </a:solidFill>
                <a:latin typeface="Times New Roman"/>
                <a:ea typeface="华文细黑"/>
              </a:rPr>
              <a:t>0.009 </a:t>
            </a:r>
            <a:r>
              <a:rPr lang="en-US" altLang="zh-CN" sz="2800" kern="100" dirty="0" err="1">
                <a:solidFill>
                  <a:schemeClr val="accent6">
                    <a:lumMod val="75000"/>
                  </a:schemeClr>
                </a:solidFill>
                <a:latin typeface="Times New Roman"/>
                <a:ea typeface="华文细黑"/>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r>
              <a:rPr lang="en-US" altLang="zh-CN" sz="2800" kern="100" dirty="0">
                <a:solidFill>
                  <a:schemeClr val="accent6">
                    <a:lumMod val="75000"/>
                  </a:schemeClr>
                </a:solidFill>
                <a:latin typeface="Times New Roman"/>
                <a:ea typeface="华文细黑"/>
              </a:rPr>
              <a:t>·min</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rPr>
              <a:t>1</a:t>
            </a:r>
            <a:r>
              <a:rPr lang="zh-CN" altLang="zh-CN" sz="2800" kern="100" dirty="0">
                <a:solidFill>
                  <a:schemeClr val="accent6">
                    <a:lumMod val="75000"/>
                  </a:schemeClr>
                </a:solidFill>
                <a:latin typeface="Times New Roman"/>
                <a:ea typeface="华文细黑"/>
                <a:cs typeface="Times New Roman"/>
              </a:rPr>
              <a:t>　</a:t>
            </a:r>
            <a:endParaRPr lang="zh-CN" altLang="en-US" sz="2800" dirty="0">
              <a:solidFill>
                <a:schemeClr val="accent6">
                  <a:lumMod val="75000"/>
                </a:schemeClr>
              </a:solidFill>
            </a:endParaRPr>
          </a:p>
        </p:txBody>
      </p:sp>
      <p:sp>
        <p:nvSpPr>
          <p:cNvPr id="15" name="矩形 14"/>
          <p:cNvSpPr/>
          <p:nvPr/>
        </p:nvSpPr>
        <p:spPr>
          <a:xfrm>
            <a:off x="5177176" y="1793037"/>
            <a:ext cx="4733988" cy="461665"/>
          </a:xfrm>
          <a:prstGeom prst="rect">
            <a:avLst/>
          </a:prstGeom>
        </p:spPr>
        <p:txBody>
          <a:bodyPr wrap="none">
            <a:spAutoFit/>
          </a:bodyPr>
          <a:lstStyle/>
          <a:p>
            <a:r>
              <a:rPr lang="en-US" altLang="zh-CN" kern="100" dirty="0">
                <a:solidFill>
                  <a:srgbClr val="F79646">
                    <a:lumMod val="75000"/>
                  </a:srgbClr>
                </a:solidFill>
                <a:latin typeface="Times New Roman"/>
                <a:ea typeface="华文细黑"/>
              </a:rPr>
              <a:t>CaCO</a:t>
            </a:r>
            <a:r>
              <a:rPr lang="en-US" altLang="zh-CN" kern="100" baseline="-25000" dirty="0">
                <a:solidFill>
                  <a:srgbClr val="F79646">
                    <a:lumMod val="75000"/>
                  </a:srgbClr>
                </a:solidFill>
                <a:latin typeface="Times New Roman"/>
                <a:ea typeface="华文细黑"/>
              </a:rPr>
              <a:t>3</a:t>
            </a:r>
            <a:r>
              <a:rPr lang="zh-CN" altLang="zh-CN" kern="100" dirty="0">
                <a:solidFill>
                  <a:srgbClr val="F79646">
                    <a:lumMod val="75000"/>
                  </a:srgbClr>
                </a:solidFill>
                <a:latin typeface="Times New Roman"/>
                <a:ea typeface="华文细黑"/>
                <a:cs typeface="Times New Roman"/>
              </a:rPr>
              <a:t>＋</a:t>
            </a:r>
            <a:r>
              <a:rPr lang="en-US" altLang="zh-CN" kern="100" dirty="0">
                <a:solidFill>
                  <a:srgbClr val="F79646">
                    <a:lumMod val="75000"/>
                  </a:srgbClr>
                </a:solidFill>
                <a:latin typeface="Times New Roman"/>
                <a:ea typeface="华文细黑"/>
              </a:rPr>
              <a:t>CO</a:t>
            </a:r>
            <a:r>
              <a:rPr lang="en-US" altLang="zh-CN" kern="100" baseline="-25000" dirty="0">
                <a:solidFill>
                  <a:srgbClr val="F79646">
                    <a:lumMod val="75000"/>
                  </a:srgbClr>
                </a:solidFill>
                <a:latin typeface="Times New Roman"/>
                <a:ea typeface="华文细黑"/>
              </a:rPr>
              <a:t>2</a:t>
            </a:r>
            <a:r>
              <a:rPr lang="zh-CN" altLang="zh-CN" kern="100" dirty="0">
                <a:solidFill>
                  <a:srgbClr val="F79646">
                    <a:lumMod val="75000"/>
                  </a:srgbClr>
                </a:solidFill>
                <a:latin typeface="Times New Roman"/>
                <a:ea typeface="华文细黑"/>
                <a:cs typeface="Times New Roman"/>
              </a:rPr>
              <a:t>＋</a:t>
            </a:r>
            <a:r>
              <a:rPr lang="en-US" altLang="zh-CN" kern="100" dirty="0">
                <a:solidFill>
                  <a:srgbClr val="F79646">
                    <a:lumMod val="75000"/>
                  </a:srgbClr>
                </a:solidFill>
                <a:latin typeface="Times New Roman"/>
                <a:ea typeface="华文细黑"/>
              </a:rPr>
              <a:t> H</a:t>
            </a:r>
            <a:r>
              <a:rPr lang="en-US" altLang="zh-CN" kern="100" baseline="-25000" dirty="0">
                <a:solidFill>
                  <a:srgbClr val="F79646">
                    <a:lumMod val="75000"/>
                  </a:srgbClr>
                </a:solidFill>
                <a:latin typeface="Times New Roman"/>
                <a:ea typeface="华文细黑"/>
              </a:rPr>
              <a:t>2</a:t>
            </a:r>
            <a:r>
              <a:rPr lang="en-US" altLang="zh-CN" kern="100" dirty="0">
                <a:solidFill>
                  <a:srgbClr val="F79646">
                    <a:lumMod val="75000"/>
                  </a:srgbClr>
                </a:solidFill>
                <a:latin typeface="Times New Roman"/>
                <a:ea typeface="华文细黑"/>
              </a:rPr>
              <a:t>O</a:t>
            </a:r>
            <a:r>
              <a:rPr lang="en-US" altLang="zh-CN" kern="100" spc="-125" dirty="0">
                <a:solidFill>
                  <a:srgbClr val="F79646">
                    <a:lumMod val="75000"/>
                  </a:srgbClr>
                </a:solidFill>
                <a:latin typeface="Batang" pitchFamily="18" charset="-127"/>
                <a:ea typeface="Batang" pitchFamily="18" charset="-127"/>
                <a:cs typeface="Times New Roman"/>
              </a:rPr>
              <a:t>―</a:t>
            </a:r>
            <a:r>
              <a:rPr lang="en-US" altLang="zh-CN" kern="100" dirty="0">
                <a:solidFill>
                  <a:srgbClr val="F79646">
                    <a:lumMod val="75000"/>
                  </a:srgbClr>
                </a:solidFill>
                <a:latin typeface="Batang" pitchFamily="18" charset="-127"/>
                <a:ea typeface="Batang" pitchFamily="18" charset="-127"/>
                <a:cs typeface="Times New Roman"/>
              </a:rPr>
              <a:t>→</a:t>
            </a:r>
            <a:r>
              <a:rPr lang="en-US" altLang="zh-CN" kern="100" dirty="0" err="1">
                <a:solidFill>
                  <a:srgbClr val="F79646">
                    <a:lumMod val="75000"/>
                  </a:srgbClr>
                </a:solidFill>
                <a:latin typeface="Times New Roman"/>
                <a:ea typeface="华文细黑"/>
              </a:rPr>
              <a:t>Ca</a:t>
            </a:r>
            <a:r>
              <a:rPr lang="en-US" altLang="zh-CN" kern="100" dirty="0">
                <a:solidFill>
                  <a:srgbClr val="F79646">
                    <a:lumMod val="75000"/>
                  </a:srgbClr>
                </a:solidFill>
                <a:latin typeface="Times New Roman"/>
                <a:ea typeface="华文细黑"/>
              </a:rPr>
              <a:t>(HCO</a:t>
            </a:r>
            <a:r>
              <a:rPr lang="en-US" altLang="zh-CN" kern="100" baseline="-25000" dirty="0">
                <a:solidFill>
                  <a:srgbClr val="F79646">
                    <a:lumMod val="75000"/>
                  </a:srgbClr>
                </a:solidFill>
                <a:latin typeface="Times New Roman"/>
                <a:ea typeface="华文细黑"/>
              </a:rPr>
              <a:t>3</a:t>
            </a:r>
            <a:r>
              <a:rPr lang="en-US" altLang="zh-CN" kern="100" dirty="0">
                <a:solidFill>
                  <a:srgbClr val="F79646">
                    <a:lumMod val="75000"/>
                  </a:srgbClr>
                </a:solidFill>
                <a:latin typeface="Times New Roman"/>
                <a:ea typeface="华文细黑"/>
              </a:rPr>
              <a:t>)</a:t>
            </a:r>
            <a:r>
              <a:rPr lang="en-US" altLang="zh-CN" kern="100" baseline="-25000" dirty="0">
                <a:solidFill>
                  <a:srgbClr val="F79646">
                    <a:lumMod val="75000"/>
                  </a:srgbClr>
                </a:solidFill>
                <a:latin typeface="Times New Roman"/>
                <a:ea typeface="华文细黑"/>
              </a:rPr>
              <a:t>2</a:t>
            </a:r>
            <a:endParaRPr lang="zh-CN" altLang="en-US" dirty="0"/>
          </a:p>
        </p:txBody>
      </p:sp>
      <p:cxnSp>
        <p:nvCxnSpPr>
          <p:cNvPr id="3" name="直接箭头连接符 2"/>
          <p:cNvCxnSpPr/>
          <p:nvPr/>
        </p:nvCxnSpPr>
        <p:spPr>
          <a:xfrm>
            <a:off x="4420948" y="5374010"/>
            <a:ext cx="73815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21">
            <a:hlinkClick r:id="rId3"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4"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5"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6"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7"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8"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矩形 2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9" name="圆角矩形 2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207768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xEl>
                                              <p:pRg st="3" end="3"/>
                                            </p:txEl>
                                          </p:spTgt>
                                        </p:tgtEl>
                                        <p:attrNameLst>
                                          <p:attrName>style.visibility</p:attrName>
                                        </p:attrNameLst>
                                      </p:cBhvr>
                                      <p:to>
                                        <p:strVal val="visible"/>
                                      </p:to>
                                    </p:set>
                                    <p:animEffect transition="in" filter="blinds(horizontal)">
                                      <p:cBhvr>
                                        <p:cTn id="10" dur="500"/>
                                        <p:tgtEl>
                                          <p:spTgt spid="11">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blinds(horizontal)">
                                      <p:cBhvr>
                                        <p:cTn id="13" dur="500"/>
                                        <p:tgtEl>
                                          <p:spTgt spid="11">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xEl>
                                              <p:pRg st="5" end="5"/>
                                            </p:txEl>
                                          </p:spTgt>
                                        </p:tgtEl>
                                        <p:attrNameLst>
                                          <p:attrName>style.visibility</p:attrName>
                                        </p:attrNameLst>
                                      </p:cBhvr>
                                      <p:to>
                                        <p:strVal val="visible"/>
                                      </p:to>
                                    </p:set>
                                    <p:animEffect transition="in" filter="blinds(horizontal)">
                                      <p:cBhvr>
                                        <p:cTn id="16" dur="500"/>
                                        <p:tgtEl>
                                          <p:spTgt spid="11">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Effect transition="in" filter="blinds(horizontal)">
                                      <p:cBhvr>
                                        <p:cTn id="19" dur="500"/>
                                        <p:tgtEl>
                                          <p:spTgt spid="11">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1">
                                            <p:txEl>
                                              <p:pRg st="2" end="2"/>
                                            </p:txEl>
                                          </p:spTgt>
                                        </p:tgtEl>
                                      </p:cBhvr>
                                    </p:animEffect>
                                    <p:set>
                                      <p:cBhvr>
                                        <p:cTn id="35" dur="1" fill="hold">
                                          <p:stCondLst>
                                            <p:cond delay="499"/>
                                          </p:stCondLst>
                                        </p:cTn>
                                        <p:tgtEl>
                                          <p:spTgt spid="11">
                                            <p:txEl>
                                              <p:pRg st="2" end="2"/>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1">
                                            <p:txEl>
                                              <p:pRg st="3" end="3"/>
                                            </p:txEl>
                                          </p:spTgt>
                                        </p:tgtEl>
                                      </p:cBhvr>
                                    </p:animEffect>
                                    <p:set>
                                      <p:cBhvr>
                                        <p:cTn id="38" dur="1" fill="hold">
                                          <p:stCondLst>
                                            <p:cond delay="499"/>
                                          </p:stCondLst>
                                        </p:cTn>
                                        <p:tgtEl>
                                          <p:spTgt spid="11">
                                            <p:txEl>
                                              <p:pRg st="3" end="3"/>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1">
                                            <p:txEl>
                                              <p:pRg st="4" end="4"/>
                                            </p:txEl>
                                          </p:spTgt>
                                        </p:tgtEl>
                                      </p:cBhvr>
                                    </p:animEffect>
                                    <p:set>
                                      <p:cBhvr>
                                        <p:cTn id="41" dur="1" fill="hold">
                                          <p:stCondLst>
                                            <p:cond delay="499"/>
                                          </p:stCondLst>
                                        </p:cTn>
                                        <p:tgtEl>
                                          <p:spTgt spid="11">
                                            <p:txEl>
                                              <p:pRg st="4" end="4"/>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1">
                                            <p:txEl>
                                              <p:pRg st="5" end="5"/>
                                            </p:txEl>
                                          </p:spTgt>
                                        </p:tgtEl>
                                      </p:cBhvr>
                                    </p:animEffect>
                                    <p:set>
                                      <p:cBhvr>
                                        <p:cTn id="44" dur="1" fill="hold">
                                          <p:stCondLst>
                                            <p:cond delay="499"/>
                                          </p:stCondLst>
                                        </p:cTn>
                                        <p:tgtEl>
                                          <p:spTgt spid="11">
                                            <p:txEl>
                                              <p:pRg st="5" end="5"/>
                                            </p:txEl>
                                          </p:spTgt>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1">
                                            <p:txEl>
                                              <p:pRg st="6" end="6"/>
                                            </p:txEl>
                                          </p:spTgt>
                                        </p:tgtEl>
                                      </p:cBhvr>
                                    </p:animEffect>
                                    <p:set>
                                      <p:cBhvr>
                                        <p:cTn id="47" dur="1" fill="hold">
                                          <p:stCondLst>
                                            <p:cond delay="499"/>
                                          </p:stCondLst>
                                        </p:cTn>
                                        <p:tgtEl>
                                          <p:spTgt spid="11">
                                            <p:txEl>
                                              <p:pRg st="6" end="6"/>
                                            </p:txEl>
                                          </p:spTgt>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4"/>
                                        </p:tgtEl>
                                      </p:cBhvr>
                                    </p:animEffect>
                                    <p:set>
                                      <p:cBhvr>
                                        <p:cTn id="56"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9"/>
                  </p:tgtEl>
                </p:cond>
              </p:nextCondLst>
            </p:seq>
          </p:childTnLst>
        </p:cTn>
      </p:par>
    </p:tnLst>
    <p:bldLst>
      <p:bldP spid="14" grpId="0"/>
      <p:bldP spid="14" grpId="1"/>
      <p:bldP spid="15" grpId="0"/>
      <p:bldP spid="1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8792" y="939150"/>
            <a:ext cx="11617054"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dirty="0">
                <a:solidFill>
                  <a:srgbClr val="0000FF"/>
                </a:solidFill>
                <a:latin typeface="黑体" pitchFamily="2" charset="-122"/>
                <a:ea typeface="黑体" pitchFamily="2" charset="-122"/>
              </a:rPr>
              <a:t>题组一　</a:t>
            </a:r>
            <a:r>
              <a:rPr lang="zh-CN" altLang="en-US" sz="2800" b="1" dirty="0" smtClean="0">
                <a:solidFill>
                  <a:srgbClr val="0000FF"/>
                </a:solidFill>
                <a:latin typeface="黑体" pitchFamily="2" charset="-122"/>
                <a:ea typeface="黑体" pitchFamily="2" charset="-122"/>
              </a:rPr>
              <a:t>      的应用</a:t>
            </a:r>
            <a:endParaRPr lang="en-US" altLang="zh-CN" sz="2800" b="1" dirty="0" smtClean="0">
              <a:solidFill>
                <a:srgbClr val="0000FF"/>
              </a:solidFill>
              <a:latin typeface="黑体" pitchFamily="2" charset="-122"/>
              <a:ea typeface="黑体" pitchFamily="2" charset="-122"/>
            </a:endParaRPr>
          </a:p>
          <a:p>
            <a:pPr marL="514350" indent="-514350" algn="just">
              <a:lnSpc>
                <a:spcPct val="150000"/>
              </a:lnSpc>
              <a:spcAft>
                <a:spcPts val="0"/>
              </a:spcAft>
              <a:buAutoNum type="arabicPeriod"/>
              <a:tabLst>
                <a:tab pos="1890395" algn="l"/>
              </a:tabLst>
            </a:pPr>
            <a:r>
              <a:rPr lang="zh-CN" altLang="zh-CN" sz="2800" kern="100" dirty="0" smtClean="0">
                <a:latin typeface="Times New Roman"/>
                <a:ea typeface="华文细黑"/>
                <a:cs typeface="Times New Roman"/>
              </a:rPr>
              <a:t>一定</a:t>
            </a:r>
            <a:r>
              <a:rPr lang="zh-CN" altLang="zh-CN" sz="2800" kern="100" dirty="0">
                <a:latin typeface="Times New Roman"/>
                <a:ea typeface="华文细黑"/>
                <a:cs typeface="Times New Roman"/>
              </a:rPr>
              <a:t>温度下，在</a:t>
            </a:r>
            <a:r>
              <a:rPr lang="en-US" altLang="zh-CN" sz="2800" kern="100" dirty="0">
                <a:latin typeface="Times New Roman"/>
                <a:ea typeface="华文细黑"/>
              </a:rPr>
              <a:t>2 L</a:t>
            </a:r>
            <a:r>
              <a:rPr lang="zh-CN" altLang="zh-CN" sz="2800" kern="100" dirty="0">
                <a:latin typeface="Times New Roman"/>
                <a:ea typeface="华文细黑"/>
                <a:cs typeface="Times New Roman"/>
              </a:rPr>
              <a:t>的密闭容器中，</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Y</a:t>
            </a:r>
            <a:r>
              <a:rPr lang="zh-CN" altLang="zh-CN" sz="2800" kern="100" dirty="0">
                <a:latin typeface="Times New Roman"/>
                <a:ea typeface="华文细黑"/>
                <a:cs typeface="Times New Roman"/>
              </a:rPr>
              <a:t>、</a:t>
            </a:r>
            <a:r>
              <a:rPr lang="en-US" altLang="zh-CN" sz="2800" kern="100" dirty="0">
                <a:latin typeface="Times New Roman"/>
                <a:ea typeface="华文细黑"/>
              </a:rPr>
              <a:t>Z</a:t>
            </a:r>
            <a:r>
              <a:rPr lang="zh-CN" altLang="zh-CN" sz="2800" kern="100" dirty="0">
                <a:latin typeface="Times New Roman"/>
                <a:ea typeface="华文细黑"/>
                <a:cs typeface="Times New Roman"/>
              </a:rPr>
              <a:t>三</a:t>
            </a:r>
            <a:r>
              <a:rPr lang="zh-CN" altLang="zh-CN" sz="2800" kern="100" dirty="0" smtClean="0">
                <a:latin typeface="Times New Roman"/>
                <a:ea typeface="华文细黑"/>
                <a:cs typeface="Times New Roman"/>
              </a:rPr>
              <a:t>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气体</a:t>
            </a:r>
            <a:r>
              <a:rPr lang="zh-CN" altLang="zh-CN" sz="2800" kern="100" dirty="0">
                <a:latin typeface="Times New Roman"/>
                <a:ea typeface="华文细黑"/>
                <a:cs typeface="Times New Roman"/>
              </a:rPr>
              <a:t>的物质的量随时间变化的曲线如图所示。</a:t>
            </a:r>
            <a:r>
              <a:rPr lang="zh-CN" altLang="zh-CN" sz="2800" kern="100" dirty="0" smtClean="0">
                <a:latin typeface="Times New Roman"/>
                <a:ea typeface="华文细黑"/>
                <a:cs typeface="Times New Roman"/>
              </a:rPr>
              <a:t>回</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答</a:t>
            </a:r>
            <a:r>
              <a:rPr lang="zh-CN" altLang="zh-CN" sz="2800" kern="100" dirty="0">
                <a:latin typeface="Times New Roman"/>
                <a:ea typeface="华文细黑"/>
                <a:cs typeface="Times New Roman"/>
              </a:rPr>
              <a:t>下列问题</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a:t>
            </a:r>
            <a:r>
              <a:rPr lang="en-US" altLang="zh-CN" sz="2800" kern="100" dirty="0">
                <a:latin typeface="Times New Roman"/>
                <a:ea typeface="华文细黑"/>
              </a:rPr>
              <a:t>1)</a:t>
            </a:r>
            <a:r>
              <a:rPr lang="zh-CN" altLang="zh-CN" sz="2800" kern="100" dirty="0">
                <a:latin typeface="Times New Roman"/>
                <a:ea typeface="华文细黑"/>
                <a:cs typeface="Times New Roman"/>
              </a:rPr>
              <a:t>从反应开始到</a:t>
            </a:r>
            <a:r>
              <a:rPr lang="en-US" altLang="zh-CN" sz="2800" kern="100" dirty="0">
                <a:latin typeface="Times New Roman"/>
                <a:ea typeface="华文细黑"/>
              </a:rPr>
              <a:t>10 s</a:t>
            </a:r>
            <a:r>
              <a:rPr lang="zh-CN" altLang="zh-CN" sz="2800" kern="100" dirty="0">
                <a:latin typeface="Times New Roman"/>
                <a:ea typeface="华文细黑"/>
                <a:cs typeface="Times New Roman"/>
              </a:rPr>
              <a:t>时，</a:t>
            </a:r>
            <a:r>
              <a:rPr lang="en-US" altLang="zh-CN" sz="2800" i="1" kern="100" dirty="0">
                <a:latin typeface="Book Antiqua"/>
                <a:ea typeface="华文细黑"/>
                <a:cs typeface="Times New Roman"/>
              </a:rPr>
              <a:t>v</a:t>
            </a:r>
            <a:r>
              <a:rPr lang="en-US" altLang="zh-CN" sz="2800" kern="100" dirty="0">
                <a:latin typeface="Times New Roman"/>
                <a:ea typeface="华文细黑"/>
              </a:rPr>
              <a:t>(Z)</a:t>
            </a:r>
            <a:r>
              <a:rPr lang="zh-CN" altLang="zh-CN" sz="2800" kern="100" dirty="0">
                <a:latin typeface="Times New Roman"/>
                <a:ea typeface="华文细黑"/>
                <a:cs typeface="Times New Roman"/>
              </a:rPr>
              <a:t>＝</a:t>
            </a:r>
            <a:r>
              <a:rPr lang="en-US" altLang="zh-CN" sz="2800" kern="100" dirty="0">
                <a:latin typeface="Times New Roman"/>
                <a:ea typeface="华文细黑"/>
              </a:rPr>
              <a:t>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22949565"/>
              </p:ext>
            </p:extLst>
          </p:nvPr>
        </p:nvGraphicFramePr>
        <p:xfrm>
          <a:off x="1414686" y="972488"/>
          <a:ext cx="2219325" cy="904875"/>
        </p:xfrm>
        <a:graphic>
          <a:graphicData uri="http://schemas.openxmlformats.org/presentationml/2006/ole">
            <mc:AlternateContent xmlns:mc="http://schemas.openxmlformats.org/markup-compatibility/2006">
              <mc:Choice xmlns:v="urn:schemas-microsoft-com:vml" Requires="v">
                <p:oleObj spid="_x0000_s160828" name="文档" r:id="rId4" imgW="2225209" imgH="906900" progId="Word.Document.12">
                  <p:embed/>
                </p:oleObj>
              </mc:Choice>
              <mc:Fallback>
                <p:oleObj name="文档" r:id="rId4" imgW="2225209" imgH="906900" progId="Word.Document.12">
                  <p:embed/>
                  <p:pic>
                    <p:nvPicPr>
                      <p:cNvPr id="0" name=""/>
                      <p:cNvPicPr/>
                      <p:nvPr/>
                    </p:nvPicPr>
                    <p:blipFill>
                      <a:blip r:embed="rId5"/>
                      <a:stretch>
                        <a:fillRect/>
                      </a:stretch>
                    </p:blipFill>
                    <p:spPr>
                      <a:xfrm>
                        <a:off x="1414686" y="972488"/>
                        <a:ext cx="2219325" cy="904875"/>
                      </a:xfrm>
                      <a:prstGeom prst="rect">
                        <a:avLst/>
                      </a:prstGeom>
                    </p:spPr>
                  </p:pic>
                </p:oleObj>
              </mc:Fallback>
            </mc:AlternateContent>
          </a:graphicData>
        </a:graphic>
      </p:graphicFrame>
      <p:pic>
        <p:nvPicPr>
          <p:cNvPr id="160770" name="Picture 2" descr="47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32567" y="981522"/>
            <a:ext cx="3439303" cy="23536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159102" y="3573810"/>
            <a:ext cx="2560316" cy="576248"/>
          </a:xfrm>
          <a:prstGeom prst="rect">
            <a:avLst/>
          </a:prstGeom>
        </p:spPr>
        <p:txBody>
          <a:bodyPr wrap="none">
            <a:spAutoFit/>
          </a:bodyPr>
          <a:lstStyle/>
          <a:p>
            <a:pPr algn="just">
              <a:lnSpc>
                <a:spcPct val="150000"/>
              </a:lnSpc>
              <a:spcAft>
                <a:spcPts val="0"/>
              </a:spcAft>
              <a:tabLst>
                <a:tab pos="2430780" algn="l"/>
              </a:tabLst>
            </a:pPr>
            <a:r>
              <a:rPr lang="en-US" altLang="zh-CN" kern="100" dirty="0" smtClean="0">
                <a:solidFill>
                  <a:schemeClr val="accent6">
                    <a:lumMod val="75000"/>
                  </a:schemeClr>
                </a:solidFill>
                <a:latin typeface="Times New Roman"/>
                <a:ea typeface="华文细黑"/>
                <a:cs typeface="Courier New"/>
              </a:rPr>
              <a:t>0.079 </a:t>
            </a:r>
            <a:r>
              <a:rPr lang="en-US" altLang="zh-CN" kern="100" dirty="0" err="1">
                <a:solidFill>
                  <a:schemeClr val="accent6">
                    <a:lumMod val="75000"/>
                  </a:schemeClr>
                </a:solidFill>
                <a:latin typeface="Times New Roman"/>
                <a:ea typeface="华文细黑"/>
                <a:cs typeface="Courier New"/>
              </a:rPr>
              <a:t>mol·L</a:t>
            </a:r>
            <a:r>
              <a:rPr lang="zh-CN" altLang="zh-CN" kern="100" baseline="30000" dirty="0">
                <a:solidFill>
                  <a:schemeClr val="accent6">
                    <a:lumMod val="75000"/>
                  </a:schemeClr>
                </a:solidFill>
                <a:latin typeface="Times New Roman"/>
                <a:ea typeface="华文细黑"/>
                <a:cs typeface="Times New Roman"/>
              </a:rPr>
              <a:t>－</a:t>
            </a:r>
            <a:r>
              <a:rPr lang="en-US" altLang="zh-CN" kern="100" baseline="30000" dirty="0">
                <a:solidFill>
                  <a:schemeClr val="accent6">
                    <a:lumMod val="75000"/>
                  </a:schemeClr>
                </a:solidFill>
                <a:latin typeface="Times New Roman"/>
                <a:ea typeface="华文细黑"/>
                <a:cs typeface="Courier New"/>
              </a:rPr>
              <a:t>1</a:t>
            </a:r>
            <a:r>
              <a:rPr lang="en-US" altLang="zh-CN" kern="100" dirty="0">
                <a:solidFill>
                  <a:schemeClr val="accent6">
                    <a:lumMod val="75000"/>
                  </a:schemeClr>
                </a:solidFill>
                <a:latin typeface="Times New Roman"/>
                <a:ea typeface="华文细黑"/>
                <a:cs typeface="Courier New"/>
              </a:rPr>
              <a:t>·s</a:t>
            </a:r>
            <a:r>
              <a:rPr lang="zh-CN" altLang="zh-CN" kern="100" baseline="30000" dirty="0">
                <a:solidFill>
                  <a:schemeClr val="accent6">
                    <a:lumMod val="75000"/>
                  </a:schemeClr>
                </a:solidFill>
                <a:latin typeface="Times New Roman"/>
                <a:ea typeface="华文细黑"/>
                <a:cs typeface="Times New Roman"/>
              </a:rPr>
              <a:t>－</a:t>
            </a:r>
            <a:r>
              <a:rPr lang="en-US" altLang="zh-CN" kern="100" baseline="30000" dirty="0">
                <a:solidFill>
                  <a:schemeClr val="accent6">
                    <a:lumMod val="75000"/>
                  </a:schemeClr>
                </a:solidFill>
                <a:latin typeface="Times New Roman"/>
                <a:ea typeface="华文细黑"/>
                <a:cs typeface="Courier New"/>
              </a:rPr>
              <a:t>1</a:t>
            </a:r>
            <a:endParaRPr lang="zh-CN" altLang="zh-CN" sz="1000" kern="100" dirty="0">
              <a:solidFill>
                <a:schemeClr val="accent6">
                  <a:lumMod val="75000"/>
                </a:schemeClr>
              </a:solidFill>
              <a:effectLst/>
              <a:latin typeface="宋体"/>
              <a:cs typeface="Courier New"/>
            </a:endParaRPr>
          </a:p>
        </p:txBody>
      </p:sp>
      <p:sp>
        <p:nvSpPr>
          <p:cNvPr id="6" name="矩形 5"/>
          <p:cNvSpPr/>
          <p:nvPr/>
        </p:nvSpPr>
        <p:spPr>
          <a:xfrm>
            <a:off x="318270" y="4509914"/>
            <a:ext cx="3616696" cy="461665"/>
          </a:xfrm>
          <a:prstGeom prst="rect">
            <a:avLst/>
          </a:prstGeom>
        </p:spPr>
        <p:txBody>
          <a:bodyPr wrap="none">
            <a:spAutoFit/>
          </a:bodyPr>
          <a:lstStyle/>
          <a:p>
            <a:r>
              <a:rPr lang="zh-CN" altLang="zh-CN" b="1" kern="100" dirty="0">
                <a:solidFill>
                  <a:srgbClr val="0000FF"/>
                </a:solidFill>
                <a:latin typeface="Times New Roman"/>
                <a:cs typeface="Times New Roman"/>
              </a:rPr>
              <a:t>解析　</a:t>
            </a:r>
            <a:r>
              <a:rPr lang="en-US" altLang="zh-CN" kern="100" dirty="0">
                <a:latin typeface="Times New Roman"/>
                <a:ea typeface="华文细黑"/>
              </a:rPr>
              <a:t>(1)</a:t>
            </a:r>
            <a:r>
              <a:rPr lang="en-US" altLang="zh-CN" kern="100" dirty="0" err="1">
                <a:latin typeface="Times New Roman"/>
                <a:ea typeface="华文细黑"/>
              </a:rPr>
              <a:t>Δ</a:t>
            </a:r>
            <a:r>
              <a:rPr lang="en-US" altLang="zh-CN" i="1" kern="100" dirty="0" err="1">
                <a:latin typeface="Times New Roman"/>
                <a:ea typeface="华文细黑"/>
              </a:rPr>
              <a:t>n</a:t>
            </a:r>
            <a:r>
              <a:rPr lang="en-US" altLang="zh-CN" kern="100" dirty="0">
                <a:latin typeface="Times New Roman"/>
                <a:ea typeface="华文细黑"/>
              </a:rPr>
              <a:t>(Z)</a:t>
            </a:r>
            <a:r>
              <a:rPr lang="zh-CN" altLang="zh-CN" kern="100" dirty="0">
                <a:latin typeface="Times New Roman"/>
                <a:ea typeface="华文细黑"/>
                <a:cs typeface="Times New Roman"/>
              </a:rPr>
              <a:t>＝</a:t>
            </a:r>
            <a:r>
              <a:rPr lang="en-US" altLang="zh-CN" kern="100" dirty="0">
                <a:latin typeface="Times New Roman"/>
                <a:ea typeface="华文细黑"/>
              </a:rPr>
              <a:t>1.58 </a:t>
            </a:r>
            <a:r>
              <a:rPr lang="en-US" altLang="zh-CN" kern="100" dirty="0" err="1">
                <a:latin typeface="Times New Roman"/>
                <a:ea typeface="华文细黑"/>
              </a:rPr>
              <a:t>mol</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3276514791"/>
              </p:ext>
            </p:extLst>
          </p:nvPr>
        </p:nvGraphicFramePr>
        <p:xfrm>
          <a:off x="305494" y="5104850"/>
          <a:ext cx="8382000" cy="771525"/>
        </p:xfrm>
        <a:graphic>
          <a:graphicData uri="http://schemas.openxmlformats.org/presentationml/2006/ole">
            <mc:AlternateContent xmlns:mc="http://schemas.openxmlformats.org/markup-compatibility/2006">
              <mc:Choice xmlns:v="urn:schemas-microsoft-com:vml" Requires="v">
                <p:oleObj spid="_x0000_s160829" name="Document" r:id="rId8" imgW="8385196" imgH="793496" progId="Word.Document.8">
                  <p:embed/>
                </p:oleObj>
              </mc:Choice>
              <mc:Fallback>
                <p:oleObj name="Document" r:id="rId8" imgW="8385196" imgH="793496" progId="Word.Document.8">
                  <p:embed/>
                  <p:pic>
                    <p:nvPicPr>
                      <p:cNvPr id="0" name=""/>
                      <p:cNvPicPr/>
                      <p:nvPr/>
                    </p:nvPicPr>
                    <p:blipFill>
                      <a:blip r:embed="rId9"/>
                      <a:stretch>
                        <a:fillRect/>
                      </a:stretch>
                    </p:blipFill>
                    <p:spPr>
                      <a:xfrm>
                        <a:off x="305494" y="5104850"/>
                        <a:ext cx="8382000" cy="771525"/>
                      </a:xfrm>
                      <a:prstGeom prst="rect">
                        <a:avLst/>
                      </a:prstGeom>
                    </p:spPr>
                  </p:pic>
                </p:oleObj>
              </mc:Fallback>
            </mc:AlternateContent>
          </a:graphicData>
        </a:graphic>
      </p:graphicFrame>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0"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11"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12"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13"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4"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4" grpId="0"/>
      <p:bldP spid="4" grpId="1"/>
      <p:bldP spid="6" grpId="0"/>
      <p:bldP spid="6"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1">
            <a:hlinkClick r:id="rId2"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6" name="矩形 15"/>
          <p:cNvSpPr/>
          <p:nvPr/>
        </p:nvSpPr>
        <p:spPr>
          <a:xfrm>
            <a:off x="365487" y="765498"/>
            <a:ext cx="11457851" cy="1384995"/>
          </a:xfrm>
          <a:prstGeom prst="rect">
            <a:avLst/>
          </a:prstGeom>
        </p:spPr>
        <p:txBody>
          <a:bodyPr>
            <a:spAutoFit/>
          </a:bodyPr>
          <a:lstStyle/>
          <a:p>
            <a:pPr algn="just">
              <a:lnSpc>
                <a:spcPct val="150000"/>
              </a:lnSpc>
              <a:spcAft>
                <a:spcPts val="0"/>
              </a:spcAft>
              <a:tabLst>
                <a:tab pos="2430780" algn="l"/>
              </a:tabLst>
            </a:pPr>
            <a:r>
              <a:rPr lang="en-US" altLang="zh-CN" sz="2800" kern="100" smtClean="0">
                <a:latin typeface="Times New Roman"/>
                <a:ea typeface="华文细黑"/>
                <a:cs typeface="Courier New"/>
              </a:rPr>
              <a:t>6</a:t>
            </a:r>
            <a:r>
              <a:rPr lang="zh-CN" altLang="zh-CN" sz="2800" kern="100" dirty="0" smtClean="0">
                <a:latin typeface="Times New Roman"/>
                <a:ea typeface="华文细黑"/>
                <a:cs typeface="Times New Roman"/>
              </a:rPr>
              <a:t>．</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广东理综，</a:t>
            </a:r>
            <a:r>
              <a:rPr lang="en-US" altLang="zh-CN" sz="2800" kern="100" dirty="0">
                <a:latin typeface="IPAPANNEW"/>
                <a:ea typeface="华文细黑"/>
                <a:cs typeface="Times New Roman"/>
              </a:rPr>
              <a:t>31(3)]</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将</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，可提高效益，减少污染。</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一定条件下测得反应过程中</a:t>
            </a:r>
            <a:r>
              <a:rPr lang="zh-CN" altLang="zh-CN" sz="2800" kern="100" dirty="0">
                <a:ea typeface="Times New Roman"/>
              </a:rPr>
              <a:t> </a:t>
            </a:r>
            <a:r>
              <a:rPr lang="en-US" altLang="zh-CN" sz="2800" i="1" kern="100" dirty="0">
                <a:latin typeface="Times New Roman" pitchFamily="18" charset="0"/>
                <a:ea typeface="Times New Roman"/>
                <a:cs typeface="Times New Roman" pitchFamily="18" charset="0"/>
              </a:rPr>
              <a:t>n</a:t>
            </a:r>
            <a:r>
              <a:rPr lang="en-US" altLang="zh-CN" sz="2800" kern="100" dirty="0">
                <a:latin typeface="Times New Roman" pitchFamily="18" charset="0"/>
                <a:ea typeface="Times New Roman"/>
                <a:cs typeface="Times New Roman" pitchFamily="18" charset="0"/>
              </a:rPr>
              <a:t>(Cl</a:t>
            </a:r>
            <a:r>
              <a:rPr lang="en-US" altLang="zh-CN" sz="2800" kern="100" baseline="-25000" dirty="0">
                <a:latin typeface="Times New Roman" pitchFamily="18" charset="0"/>
                <a:ea typeface="Times New Roman"/>
                <a:cs typeface="Times New Roman" pitchFamily="18" charset="0"/>
              </a:rPr>
              <a:t>2</a:t>
            </a:r>
            <a:r>
              <a:rPr lang="en-US" altLang="zh-CN" sz="2800" kern="100" dirty="0">
                <a:latin typeface="Times New Roman" pitchFamily="18" charset="0"/>
                <a:ea typeface="Times New Roman"/>
                <a:cs typeface="Times New Roman" pitchFamily="18" charset="0"/>
              </a:rPr>
              <a:t>)</a:t>
            </a:r>
            <a:r>
              <a:rPr lang="zh-CN" altLang="zh-CN" sz="2800" kern="100" dirty="0">
                <a:latin typeface="Times New Roman"/>
                <a:ea typeface="华文细黑"/>
                <a:cs typeface="Times New Roman"/>
              </a:rPr>
              <a:t>的数据如下：</a:t>
            </a:r>
            <a:endParaRPr lang="zh-CN" altLang="en-US" sz="2800" dirty="0"/>
          </a:p>
        </p:txBody>
      </p:sp>
      <p:graphicFrame>
        <p:nvGraphicFramePr>
          <p:cNvPr id="17" name="表格 16"/>
          <p:cNvGraphicFramePr>
            <a:graphicFrameLocks noGrp="1"/>
          </p:cNvGraphicFramePr>
          <p:nvPr>
            <p:extLst>
              <p:ext uri="{D42A27DB-BD31-4B8C-83A1-F6EECF244321}">
                <p14:modId xmlns:p14="http://schemas.microsoft.com/office/powerpoint/2010/main" val="213361000"/>
              </p:ext>
            </p:extLst>
          </p:nvPr>
        </p:nvGraphicFramePr>
        <p:xfrm>
          <a:off x="910631" y="2061642"/>
          <a:ext cx="9361038" cy="2394421"/>
        </p:xfrm>
        <a:graphic>
          <a:graphicData uri="http://schemas.openxmlformats.org/drawingml/2006/table">
            <a:tbl>
              <a:tblPr/>
              <a:tblGrid>
                <a:gridCol w="3096343"/>
                <a:gridCol w="1493679"/>
                <a:gridCol w="1192754"/>
                <a:gridCol w="1192754"/>
                <a:gridCol w="1192754"/>
                <a:gridCol w="1192754"/>
              </a:tblGrid>
              <a:tr h="957769">
                <a:tc>
                  <a:txBody>
                    <a:bodyPr/>
                    <a:lstStyle/>
                    <a:p>
                      <a:pPr algn="ctr">
                        <a:lnSpc>
                          <a:spcPct val="150000"/>
                        </a:lnSpc>
                        <a:spcAft>
                          <a:spcPts val="0"/>
                        </a:spcAft>
                        <a:tabLst>
                          <a:tab pos="2430780" algn="l"/>
                        </a:tabLst>
                      </a:pPr>
                      <a:r>
                        <a:rPr lang="en-US" sz="2800" i="1" kern="100" dirty="0">
                          <a:effectLst/>
                          <a:latin typeface="Times New Roman"/>
                          <a:ea typeface="华文细黑"/>
                          <a:cs typeface="Courier New"/>
                        </a:rPr>
                        <a:t>t</a:t>
                      </a:r>
                      <a:r>
                        <a:rPr lang="en-US" sz="2800" kern="100" dirty="0">
                          <a:effectLst/>
                          <a:latin typeface="Times New Roman"/>
                          <a:ea typeface="华文细黑"/>
                          <a:cs typeface="Courier New"/>
                        </a:rPr>
                        <a:t>/min</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2.0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4.0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6.0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8.0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6652">
                <a:tc>
                  <a:txBody>
                    <a:bodyPr/>
                    <a:lstStyle/>
                    <a:p>
                      <a:pPr algn="ctr">
                        <a:lnSpc>
                          <a:spcPct val="150000"/>
                        </a:lnSpc>
                        <a:spcAft>
                          <a:spcPts val="0"/>
                        </a:spcAft>
                        <a:tabLst>
                          <a:tab pos="2430780" algn="l"/>
                        </a:tabLst>
                      </a:pPr>
                      <a:r>
                        <a:rPr lang="en-US" sz="2800" i="1" kern="100" dirty="0">
                          <a:effectLst/>
                          <a:latin typeface="Times New Roman"/>
                          <a:ea typeface="华文细黑"/>
                          <a:cs typeface="Courier New"/>
                        </a:rPr>
                        <a:t>n</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)/10</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r>
                        <a:rPr lang="en-US" sz="2800" kern="100" dirty="0">
                          <a:effectLst/>
                          <a:latin typeface="Times New Roman"/>
                          <a:ea typeface="华文细黑"/>
                          <a:cs typeface="Courier New"/>
                        </a:rPr>
                        <a:t> </a:t>
                      </a:r>
                      <a:r>
                        <a:rPr lang="en-US" sz="2800" kern="100" dirty="0" err="1">
                          <a:effectLst/>
                          <a:latin typeface="Times New Roman"/>
                          <a:ea typeface="华文细黑"/>
                          <a:cs typeface="Courier New"/>
                        </a:rPr>
                        <a:t>mol</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1.8</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3.7</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5.4</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dirty="0">
                          <a:effectLst/>
                          <a:latin typeface="Times New Roman"/>
                          <a:ea typeface="华文细黑"/>
                          <a:cs typeface="Courier New"/>
                        </a:rPr>
                        <a:t>7.2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矩形 17"/>
          <p:cNvSpPr/>
          <p:nvPr/>
        </p:nvSpPr>
        <p:spPr>
          <a:xfrm>
            <a:off x="981960" y="4544764"/>
            <a:ext cx="10009790" cy="1261294"/>
          </a:xfrm>
          <a:prstGeom prst="rect">
            <a:avLst/>
          </a:prstGeom>
        </p:spPr>
        <p:txBody>
          <a:bodyPr>
            <a:spAutoFit/>
          </a:bodyPr>
          <a:lstStyle/>
          <a:p>
            <a:pPr>
              <a:lnSpc>
                <a:spcPct val="150000"/>
              </a:lnSpc>
            </a:pPr>
            <a:r>
              <a:rPr lang="zh-CN" altLang="zh-CN" sz="2800" kern="100" dirty="0" smtClean="0">
                <a:latin typeface="Times New Roman"/>
                <a:ea typeface="华文细黑"/>
                <a:cs typeface="Times New Roman"/>
              </a:rPr>
              <a:t>计算</a:t>
            </a:r>
            <a:r>
              <a:rPr lang="en-US" altLang="zh-CN" sz="2800" kern="100" dirty="0" smtClean="0">
                <a:latin typeface="Times New Roman"/>
                <a:ea typeface="华文细黑"/>
              </a:rPr>
              <a:t>2.0</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6.0 min</a:t>
            </a:r>
            <a:r>
              <a:rPr lang="zh-CN" altLang="zh-CN" sz="2800" kern="100" dirty="0" smtClean="0">
                <a:latin typeface="Times New Roman"/>
                <a:ea typeface="华文细黑"/>
                <a:cs typeface="Times New Roman"/>
              </a:rPr>
              <a:t>内以</a:t>
            </a:r>
            <a:r>
              <a:rPr lang="en-US" altLang="zh-CN" sz="2800" kern="100" dirty="0" err="1" smtClean="0">
                <a:latin typeface="Times New Roman"/>
                <a:ea typeface="华文细黑"/>
              </a:rPr>
              <a:t>HCl</a:t>
            </a:r>
            <a:r>
              <a:rPr lang="zh-CN" altLang="zh-CN" sz="2800" kern="100" dirty="0" smtClean="0">
                <a:latin typeface="Times New Roman"/>
                <a:ea typeface="华文细黑"/>
                <a:cs typeface="Times New Roman"/>
              </a:rPr>
              <a:t>的物质的量变化表示的反应速率</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以</a:t>
            </a:r>
            <a:r>
              <a:rPr lang="en-US" altLang="zh-CN" sz="2800" kern="100" dirty="0" err="1" smtClean="0">
                <a:latin typeface="Times New Roman"/>
                <a:ea typeface="华文细黑"/>
              </a:rPr>
              <a:t>mol·min</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rPr>
              <a:t>1</a:t>
            </a:r>
            <a:r>
              <a:rPr lang="zh-CN" altLang="zh-CN" sz="2800" kern="100" dirty="0" smtClean="0">
                <a:latin typeface="Times New Roman"/>
                <a:ea typeface="华文细黑"/>
                <a:cs typeface="Times New Roman"/>
              </a:rPr>
              <a:t>为单位，写出计算过程</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a:t>
            </a:r>
            <a:endParaRPr lang="zh-CN" altLang="en-US" sz="2800" dirty="0"/>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8" action="ppaction://hlinksldjump"/>
          </p:cNvPr>
          <p:cNvSpPr/>
          <p:nvPr/>
        </p:nvSpPr>
        <p:spPr>
          <a:xfrm>
            <a:off x="9839622"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圆角矩形 18">
            <a:hlinkClick r:id="rId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9319019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p:cNvSpPr/>
          <p:nvPr/>
        </p:nvSpPr>
        <p:spPr>
          <a:xfrm>
            <a:off x="809791" y="1197546"/>
            <a:ext cx="10856136" cy="2677656"/>
          </a:xfrm>
          <a:prstGeom prst="rect">
            <a:avLst/>
          </a:prstGeom>
        </p:spPr>
        <p:txBody>
          <a:bodyPr>
            <a:spAutoFit/>
          </a:bodyPr>
          <a:lstStyle/>
          <a:p>
            <a:pPr>
              <a:lnSpc>
                <a:spcPct val="200000"/>
              </a:lnSpc>
              <a:tabLst>
                <a:tab pos="2430780"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用时间段</a:t>
            </a:r>
            <a:r>
              <a:rPr lang="en-US" altLang="zh-CN" sz="2800" kern="100" dirty="0">
                <a:latin typeface="Times New Roman"/>
                <a:ea typeface="华文细黑"/>
                <a:cs typeface="Courier New"/>
              </a:rPr>
              <a:t>2.0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6.0 min</a:t>
            </a:r>
            <a:r>
              <a:rPr lang="zh-CN" altLang="zh-CN" sz="2800" kern="100" dirty="0">
                <a:latin typeface="Times New Roman"/>
                <a:ea typeface="华文细黑"/>
                <a:cs typeface="Times New Roman"/>
              </a:rPr>
              <a:t>内的</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物质的量的变化量除以这段时间</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，即可得</a:t>
            </a:r>
            <a:r>
              <a:rPr lang="en-US" altLang="zh-CN" sz="2800" kern="100" dirty="0">
                <a:latin typeface="Times New Roman"/>
                <a:ea typeface="华文细黑"/>
                <a:cs typeface="Courier New"/>
              </a:rPr>
              <a:t>2.0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6.0 min</a:t>
            </a:r>
            <a:r>
              <a:rPr lang="zh-CN" altLang="zh-CN" sz="2800" kern="100" dirty="0">
                <a:latin typeface="Times New Roman"/>
                <a:ea typeface="华文细黑"/>
                <a:cs typeface="Times New Roman"/>
              </a:rPr>
              <a:t>内以</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的物质的量变化表示的反应速率，计算过程见答案。</a:t>
            </a:r>
            <a:endParaRPr lang="zh-CN" altLang="zh-CN" sz="2800" kern="100" dirty="0">
              <a:effectLst/>
              <a:latin typeface="宋体"/>
              <a:cs typeface="Courier New"/>
            </a:endParaRPr>
          </a:p>
        </p:txBody>
      </p:sp>
      <p:sp>
        <p:nvSpPr>
          <p:cNvPr id="10" name="Rectangle 21">
            <a:hlinkClick r:id="rId2"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6"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8" name="Rectangle 21">
            <a:hlinkClick r:id="rId7"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3380436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707653870"/>
              </p:ext>
            </p:extLst>
          </p:nvPr>
        </p:nvGraphicFramePr>
        <p:xfrm>
          <a:off x="695325" y="981522"/>
          <a:ext cx="11612563" cy="3571875"/>
        </p:xfrm>
        <a:graphic>
          <a:graphicData uri="http://schemas.openxmlformats.org/presentationml/2006/ole">
            <mc:AlternateContent xmlns:mc="http://schemas.openxmlformats.org/markup-compatibility/2006">
              <mc:Choice xmlns:v="urn:schemas-microsoft-com:vml" Requires="v">
                <p:oleObj spid="_x0000_s187437" name="Document" r:id="rId4" imgW="11615025" imgH="3578126" progId="Word.Document.8">
                  <p:embed/>
                </p:oleObj>
              </mc:Choice>
              <mc:Fallback>
                <p:oleObj name="Document" r:id="rId4" imgW="11615025" imgH="3578126" progId="Word.Document.8">
                  <p:embed/>
                  <p:pic>
                    <p:nvPicPr>
                      <p:cNvPr id="0" name="对象 4"/>
                      <p:cNvPicPr>
                        <a:picLocks noChangeAspect="1" noChangeArrowheads="1"/>
                      </p:cNvPicPr>
                      <p:nvPr/>
                    </p:nvPicPr>
                    <p:blipFill>
                      <a:blip r:embed="rId5"/>
                      <a:srcRect/>
                      <a:stretch>
                        <a:fillRect/>
                      </a:stretch>
                    </p:blipFill>
                    <p:spPr bwMode="auto">
                      <a:xfrm>
                        <a:off x="695325" y="981522"/>
                        <a:ext cx="11612563"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99156765"/>
              </p:ext>
            </p:extLst>
          </p:nvPr>
        </p:nvGraphicFramePr>
        <p:xfrm>
          <a:off x="598488" y="4454972"/>
          <a:ext cx="11612562" cy="3571875"/>
        </p:xfrm>
        <a:graphic>
          <a:graphicData uri="http://schemas.openxmlformats.org/presentationml/2006/ole">
            <mc:AlternateContent xmlns:mc="http://schemas.openxmlformats.org/markup-compatibility/2006">
              <mc:Choice xmlns:v="urn:schemas-microsoft-com:vml" Requires="v">
                <p:oleObj spid="_x0000_s187438" name="Document" r:id="rId7" imgW="11615025" imgH="3582808" progId="Word.Document.8">
                  <p:embed/>
                </p:oleObj>
              </mc:Choice>
              <mc:Fallback>
                <p:oleObj name="Document" r:id="rId7" imgW="11615025" imgH="3582808" progId="Word.Document.8">
                  <p:embed/>
                  <p:pic>
                    <p:nvPicPr>
                      <p:cNvPr id="0" name="对象 3"/>
                      <p:cNvPicPr>
                        <a:picLocks noChangeAspect="1" noChangeArrowheads="1"/>
                      </p:cNvPicPr>
                      <p:nvPr/>
                    </p:nvPicPr>
                    <p:blipFill>
                      <a:blip r:embed="rId8"/>
                      <a:srcRect/>
                      <a:stretch>
                        <a:fillRect/>
                      </a:stretch>
                    </p:blipFill>
                    <p:spPr bwMode="auto">
                      <a:xfrm>
                        <a:off x="598488" y="4454972"/>
                        <a:ext cx="11612562"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21">
            <a:hlinkClick r:id="rId9" action="ppaction://hlinksldjump"/>
          </p:cNvPr>
          <p:cNvSpPr>
            <a:spLocks noChangeArrowheads="1"/>
          </p:cNvSpPr>
          <p:nvPr/>
        </p:nvSpPr>
        <p:spPr bwMode="auto">
          <a:xfrm>
            <a:off x="8543478"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10" action="ppaction://hlinksldjump"/>
          </p:cNvPr>
          <p:cNvSpPr>
            <a:spLocks noChangeArrowheads="1"/>
          </p:cNvSpPr>
          <p:nvPr/>
        </p:nvSpPr>
        <p:spPr bwMode="auto">
          <a:xfrm>
            <a:off x="9045656"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11" action="ppaction://hlinksldjump"/>
          </p:cNvPr>
          <p:cNvSpPr>
            <a:spLocks noChangeArrowheads="1"/>
          </p:cNvSpPr>
          <p:nvPr/>
        </p:nvSpPr>
        <p:spPr bwMode="auto">
          <a:xfrm>
            <a:off x="9523692"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12" action="ppaction://hlinksldjump"/>
          </p:cNvPr>
          <p:cNvSpPr>
            <a:spLocks noChangeArrowheads="1"/>
          </p:cNvSpPr>
          <p:nvPr/>
        </p:nvSpPr>
        <p:spPr bwMode="auto">
          <a:xfrm>
            <a:off x="9977586"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13" action="ppaction://hlinksldjump"/>
          </p:cNvPr>
          <p:cNvSpPr>
            <a:spLocks noChangeArrowheads="1"/>
          </p:cNvSpPr>
          <p:nvPr/>
        </p:nvSpPr>
        <p:spPr bwMode="auto">
          <a:xfrm>
            <a:off x="10479346" y="45418"/>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14" action="ppaction://hlinksldjump"/>
          </p:cNvPr>
          <p:cNvSpPr>
            <a:spLocks noChangeArrowheads="1"/>
          </p:cNvSpPr>
          <p:nvPr/>
        </p:nvSpPr>
        <p:spPr bwMode="auto">
          <a:xfrm>
            <a:off x="10956964"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9" name="圆角矩形 28">
            <a:hlinkClick r:id="rId1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4218837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3907484" y="2610411"/>
            <a:ext cx="428835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CCE8CF"/>
                </a:solidFill>
                <a:effectLst/>
                <a:uLnTx/>
                <a:uFillTx/>
                <a:latin typeface="微软雅黑"/>
                <a:ea typeface="微软雅黑"/>
              </a:rPr>
              <a:t>练出高分</a:t>
            </a:r>
            <a:endParaRPr kumimoji="0" lang="zh-CN" altLang="en-US" sz="8000" b="1" i="0" u="none" strike="noStrike" kern="0" cap="none" spc="0" normalizeH="0" baseline="0" noProof="0" dirty="0">
              <a:ln>
                <a:noFill/>
              </a:ln>
              <a:solidFill>
                <a:sysClr val="window" lastClr="CCE8CF"/>
              </a:solidFill>
              <a:effectLst/>
              <a:uLnTx/>
              <a:uFillTx/>
              <a:latin typeface="微软雅黑"/>
              <a:ea typeface="微软雅黑"/>
            </a:endParaRPr>
          </a:p>
        </p:txBody>
      </p:sp>
    </p:spTree>
    <p:extLst>
      <p:ext uri="{BB962C8B-B14F-4D97-AF65-F5344CB8AC3E}">
        <p14:creationId xmlns:p14="http://schemas.microsoft.com/office/powerpoint/2010/main" val="23480663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20" name="矩形 19"/>
          <p:cNvSpPr/>
          <p:nvPr/>
        </p:nvSpPr>
        <p:spPr>
          <a:xfrm>
            <a:off x="622598" y="909514"/>
            <a:ext cx="10793813" cy="332398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1</a:t>
            </a:r>
            <a:r>
              <a:rPr lang="zh-CN" altLang="zh-CN" sz="2800" kern="100" dirty="0">
                <a:latin typeface="Times New Roman"/>
                <a:ea typeface="华文细黑"/>
                <a:cs typeface="Times New Roman"/>
              </a:rPr>
              <a:t>．某反应过程中能量变化如图所示，下列有关叙述正确的是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rPr>
              <a:t>)</a:t>
            </a: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．该反应为放热反应</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．催化剂改变了化学反应的热效应</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．催化剂不改变化学反应过程</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．催化剂改变了化学反应速率</a:t>
            </a:r>
            <a:endParaRPr lang="zh-CN" altLang="zh-CN" sz="2800" kern="100" dirty="0">
              <a:effectLst/>
              <a:latin typeface="宋体"/>
              <a:cs typeface="Courier New"/>
            </a:endParaRPr>
          </a:p>
        </p:txBody>
      </p:sp>
      <p:pic>
        <p:nvPicPr>
          <p:cNvPr id="192514" name="Picture 2" descr="49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67869" y="1929245"/>
            <a:ext cx="3690049" cy="274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矩形 19"/>
          <p:cNvSpPr/>
          <p:nvPr/>
        </p:nvSpPr>
        <p:spPr>
          <a:xfrm>
            <a:off x="622598" y="1832258"/>
            <a:ext cx="10793813" cy="2677656"/>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rPr>
              <a:t>A</a:t>
            </a:r>
            <a:r>
              <a:rPr lang="zh-CN" altLang="zh-CN" sz="2800" kern="100" dirty="0">
                <a:latin typeface="Times New Roman"/>
                <a:ea typeface="华文细黑"/>
                <a:cs typeface="Times New Roman"/>
              </a:rPr>
              <a:t>项，反应物总能量低于生成物总能量应为吸热反应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催化剂</a:t>
            </a:r>
            <a:r>
              <a:rPr lang="zh-CN" altLang="zh-CN" sz="2800" kern="100" dirty="0">
                <a:latin typeface="Times New Roman"/>
                <a:ea typeface="华文细黑"/>
                <a:cs typeface="Times New Roman"/>
              </a:rPr>
              <a:t>降低反应所需活化能，改变反应过程，改变化学反应速率，但热效应不变，所以</a:t>
            </a:r>
            <a:r>
              <a:rPr lang="en-US" altLang="zh-CN" sz="2800" kern="100" dirty="0">
                <a:latin typeface="Times New Roman"/>
                <a:ea typeface="华文细黑"/>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430780" algn="l"/>
              </a:tabLs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D</a:t>
            </a:r>
            <a:endParaRPr lang="zh-CN" altLang="zh-CN" sz="1050" kern="100" dirty="0">
              <a:solidFill>
                <a:schemeClr val="accent6">
                  <a:lumMod val="75000"/>
                </a:schemeClr>
              </a:solidFill>
              <a:latin typeface="宋体"/>
              <a:cs typeface="Courier New"/>
            </a:endParaRPr>
          </a:p>
        </p:txBody>
      </p:sp>
      <p:sp>
        <p:nvSpPr>
          <p:cNvPr id="1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2"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3335310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36560" y="909514"/>
            <a:ext cx="10009790" cy="4616648"/>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参加反应的物质的性质是影响化学反应速率的主要因素</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光是影响某些化学反应速率的外界条件之一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决定化学反应速率的主要因素是浓度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不管什么反应，增大浓度、加热、加压、使用催化剂都可以加快反应速率</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②③</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③④</a:t>
            </a:r>
            <a:r>
              <a:rPr lang="en-US" altLang="zh-CN" sz="2800" kern="100" dirty="0">
                <a:latin typeface="Times New Roman"/>
                <a:ea typeface="华文细黑"/>
              </a:rPr>
              <a:t> 	</a:t>
            </a:r>
            <a:r>
              <a:rPr lang="en-US" altLang="zh-CN" sz="2800" kern="100" dirty="0" smtClean="0">
                <a:latin typeface="Times New Roman"/>
                <a:ea typeface="华文细黑"/>
              </a:rPr>
              <a:t>		D</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①④</a:t>
            </a:r>
            <a:endParaRPr lang="zh-CN" altLang="zh-CN" sz="280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46009" y="1413570"/>
            <a:ext cx="10793813" cy="3970318"/>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影响化学反应速率的主要因素是参加反应的物质的性质，</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正确，</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影响</a:t>
            </a:r>
            <a:r>
              <a:rPr lang="zh-CN" altLang="zh-CN" sz="2800" kern="100" dirty="0">
                <a:latin typeface="Times New Roman"/>
                <a:ea typeface="华文细黑"/>
                <a:cs typeface="Times New Roman"/>
              </a:rPr>
              <a:t>化学反应速率的外因包括浓度、温度、催化剂、压强和其他一些条件</a:t>
            </a:r>
            <a:r>
              <a:rPr lang="en-US" altLang="zh-CN" sz="2800" kern="100" dirty="0">
                <a:latin typeface="Times New Roman"/>
                <a:ea typeface="华文细黑"/>
              </a:rPr>
              <a:t>(</a:t>
            </a:r>
            <a:r>
              <a:rPr lang="zh-CN" altLang="zh-CN" sz="2800" kern="100" dirty="0">
                <a:latin typeface="Times New Roman"/>
                <a:ea typeface="华文细黑"/>
                <a:cs typeface="Times New Roman"/>
              </a:rPr>
              <a:t>如光等</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加压</a:t>
            </a:r>
            <a:r>
              <a:rPr lang="zh-CN" altLang="zh-CN" sz="2800" kern="100" dirty="0">
                <a:latin typeface="Times New Roman"/>
                <a:ea typeface="华文细黑"/>
                <a:cs typeface="Times New Roman"/>
              </a:rPr>
              <a:t>对没有气体参加的反应影响不大，</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430780" algn="l"/>
              </a:tabLs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latin typeface="宋体"/>
              <a:cs typeface="Courier New"/>
            </a:endParaRPr>
          </a:p>
        </p:txBody>
      </p:sp>
      <p:sp>
        <p:nvSpPr>
          <p:cNvPr id="1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6900" y="909514"/>
            <a:ext cx="11296938" cy="4546886"/>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a:t>
            </a:r>
            <a:r>
              <a:rPr lang="en-US" altLang="zh-CN" sz="2800" kern="100" dirty="0">
                <a:latin typeface="Times New Roman"/>
                <a:ea typeface="华文细黑"/>
                <a:cs typeface="Courier New"/>
              </a:rPr>
              <a:t>4NO(g)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10 L</a:t>
            </a:r>
            <a:r>
              <a:rPr lang="zh-CN" altLang="zh-CN" sz="2800" kern="100" dirty="0">
                <a:latin typeface="Times New Roman"/>
                <a:ea typeface="华文细黑"/>
                <a:cs typeface="Times New Roman"/>
              </a:rPr>
              <a:t>密闭容器中进行，</a:t>
            </a:r>
            <a:r>
              <a:rPr lang="en-US" altLang="zh-CN" sz="2800" kern="100" dirty="0">
                <a:latin typeface="Times New Roman"/>
                <a:ea typeface="华文细黑"/>
                <a:cs typeface="Courier New"/>
              </a:rPr>
              <a:t>10 s</a:t>
            </a:r>
            <a:r>
              <a:rPr lang="zh-CN" altLang="zh-CN" sz="2800" kern="100" dirty="0">
                <a:latin typeface="Times New Roman"/>
                <a:ea typeface="华文细黑"/>
                <a:cs typeface="Times New Roman"/>
              </a:rPr>
              <a:t>后，水蒸气的物质的量增加了</a:t>
            </a:r>
            <a:r>
              <a:rPr lang="en-US" altLang="zh-CN" sz="2800" kern="100" dirty="0">
                <a:latin typeface="Times New Roman"/>
                <a:ea typeface="华文细黑"/>
                <a:cs typeface="Courier New"/>
              </a:rPr>
              <a:t>0.60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，则此反应的平均速率</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反应物的消耗速率或产物的生成速率</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可表示为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0.006 0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0.004 0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0.006 0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0.036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graphicFrame>
        <p:nvGraphicFramePr>
          <p:cNvPr id="2" name="对象 1"/>
          <p:cNvGraphicFramePr>
            <a:graphicFrameLocks noChangeAspect="1"/>
          </p:cNvGraphicFramePr>
          <p:nvPr>
            <p:extLst>
              <p:ext uri="{D42A27DB-BD31-4B8C-83A1-F6EECF244321}">
                <p14:modId xmlns:p14="http://schemas.microsoft.com/office/powerpoint/2010/main" val="12155696"/>
              </p:ext>
            </p:extLst>
          </p:nvPr>
        </p:nvGraphicFramePr>
        <p:xfrm>
          <a:off x="3718942" y="1027166"/>
          <a:ext cx="1225550" cy="608013"/>
        </p:xfrm>
        <a:graphic>
          <a:graphicData uri="http://schemas.openxmlformats.org/presentationml/2006/ole">
            <mc:AlternateContent xmlns:mc="http://schemas.openxmlformats.org/markup-compatibility/2006">
              <mc:Choice xmlns:v="urn:schemas-microsoft-com:vml" Requires="v">
                <p:oleObj spid="_x0000_s193562" name="Document" r:id="rId17" imgW="1225592" imgH="608795" progId="Word.Document.8">
                  <p:embed/>
                </p:oleObj>
              </mc:Choice>
              <mc:Fallback>
                <p:oleObj name="Document" r:id="rId17" imgW="1225592" imgH="608795" progId="Word.Document.8">
                  <p:embed/>
                  <p:pic>
                    <p:nvPicPr>
                      <p:cNvPr id="0" name=""/>
                      <p:cNvPicPr/>
                      <p:nvPr/>
                    </p:nvPicPr>
                    <p:blipFill>
                      <a:blip r:embed="rId18"/>
                      <a:stretch>
                        <a:fillRect/>
                      </a:stretch>
                    </p:blipFill>
                    <p:spPr>
                      <a:xfrm>
                        <a:off x="3718942" y="1027166"/>
                        <a:ext cx="1225550" cy="608013"/>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16154652"/>
              </p:ext>
            </p:extLst>
          </p:nvPr>
        </p:nvGraphicFramePr>
        <p:xfrm>
          <a:off x="486283" y="1125538"/>
          <a:ext cx="11220450" cy="3914775"/>
        </p:xfrm>
        <a:graphic>
          <a:graphicData uri="http://schemas.openxmlformats.org/presentationml/2006/ole">
            <mc:AlternateContent xmlns:mc="http://schemas.openxmlformats.org/markup-compatibility/2006">
              <mc:Choice xmlns:v="urn:schemas-microsoft-com:vml" Requires="v">
                <p:oleObj spid="_x0000_s194586" name="Document" r:id="rId4" imgW="11222122" imgH="4166485" progId="Word.Document.8">
                  <p:embed/>
                </p:oleObj>
              </mc:Choice>
              <mc:Fallback>
                <p:oleObj name="Document" r:id="rId4" imgW="11222122" imgH="4166485" progId="Word.Document.8">
                  <p:embed/>
                  <p:pic>
                    <p:nvPicPr>
                      <p:cNvPr id="0" name=""/>
                      <p:cNvPicPr/>
                      <p:nvPr/>
                    </p:nvPicPr>
                    <p:blipFill>
                      <a:blip r:embed="rId5"/>
                      <a:stretch>
                        <a:fillRect/>
                      </a:stretch>
                    </p:blipFill>
                    <p:spPr>
                      <a:xfrm>
                        <a:off x="486283" y="1125538"/>
                        <a:ext cx="11220450" cy="3914775"/>
                      </a:xfrm>
                      <a:prstGeom prst="rect">
                        <a:avLst/>
                      </a:prstGeom>
                    </p:spPr>
                  </p:pic>
                </p:oleObj>
              </mc:Fallback>
            </mc:AlternateContent>
          </a:graphicData>
        </a:graphic>
      </p:graphicFrame>
      <p:sp>
        <p:nvSpPr>
          <p:cNvPr id="5" name="矩形 4"/>
          <p:cNvSpPr/>
          <p:nvPr/>
        </p:nvSpPr>
        <p:spPr>
          <a:xfrm>
            <a:off x="406574" y="5210830"/>
            <a:ext cx="1505540"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B</a:t>
            </a:r>
            <a:endParaRPr lang="zh-CN" altLang="en-US" sz="2800" dirty="0">
              <a:solidFill>
                <a:schemeClr val="accent6">
                  <a:lumMod val="75000"/>
                </a:schemeClr>
              </a:solidFill>
            </a:endParaRPr>
          </a:p>
        </p:txBody>
      </p:sp>
      <p:sp>
        <p:nvSpPr>
          <p:cNvPr id="18"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7019" y="1437630"/>
            <a:ext cx="11162803" cy="1415748"/>
          </a:xfrm>
          <a:prstGeom prst="rect">
            <a:avLst/>
          </a:prstGeom>
        </p:spPr>
        <p:txBody>
          <a:bodyPr wrap="square" lIns="121898" tIns="60948" rIns="121898" bIns="60948">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反应的化学方程式为</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1100" kern="100" dirty="0">
              <a:latin typeface="宋体"/>
              <a:cs typeface="Courier New"/>
            </a:endParaRPr>
          </a:p>
          <a:p>
            <a:pPr algn="just">
              <a:lnSpc>
                <a:spcPct val="150000"/>
              </a:lnSpc>
              <a:spcAft>
                <a:spcPts val="0"/>
              </a:spcAft>
              <a:tabLst>
                <a:tab pos="2430780" algn="l"/>
              </a:tabLst>
            </a:pP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35977235"/>
              </p:ext>
            </p:extLst>
          </p:nvPr>
        </p:nvGraphicFramePr>
        <p:xfrm>
          <a:off x="4295006" y="1485578"/>
          <a:ext cx="5219700" cy="971550"/>
        </p:xfrm>
        <a:graphic>
          <a:graphicData uri="http://schemas.openxmlformats.org/presentationml/2006/ole">
            <mc:AlternateContent xmlns:mc="http://schemas.openxmlformats.org/markup-compatibility/2006">
              <mc:Choice xmlns:v="urn:schemas-microsoft-com:vml" Requires="v">
                <p:oleObj spid="_x0000_s161850" name="Document" r:id="rId4" imgW="5224420" imgH="976278" progId="Word.Document.8">
                  <p:embed/>
                </p:oleObj>
              </mc:Choice>
              <mc:Fallback>
                <p:oleObj name="Document" r:id="rId4" imgW="5224420" imgH="976278" progId="Word.Document.8">
                  <p:embed/>
                  <p:pic>
                    <p:nvPicPr>
                      <p:cNvPr id="0" name=""/>
                      <p:cNvPicPr/>
                      <p:nvPr/>
                    </p:nvPicPr>
                    <p:blipFill>
                      <a:blip r:embed="rId5"/>
                      <a:stretch>
                        <a:fillRect/>
                      </a:stretch>
                    </p:blipFill>
                    <p:spPr>
                      <a:xfrm>
                        <a:off x="4295006" y="1485578"/>
                        <a:ext cx="5219700" cy="971550"/>
                      </a:xfrm>
                      <a:prstGeom prst="rect">
                        <a:avLst/>
                      </a:prstGeom>
                    </p:spPr>
                  </p:pic>
                </p:oleObj>
              </mc:Fallback>
            </mc:AlternateContent>
          </a:graphicData>
        </a:graphic>
      </p:graphicFrame>
      <p:sp>
        <p:nvSpPr>
          <p:cNvPr id="8" name="矩形 7"/>
          <p:cNvSpPr/>
          <p:nvPr/>
        </p:nvSpPr>
        <p:spPr>
          <a:xfrm>
            <a:off x="550590" y="2229718"/>
            <a:ext cx="10793813" cy="1566839"/>
          </a:xfrm>
          <a:prstGeom prst="rect">
            <a:avLst/>
          </a:prstGeom>
        </p:spPr>
        <p:txBody>
          <a:bodyPr>
            <a:spAutoFit/>
          </a:bodyPr>
          <a:lstStyle/>
          <a:p>
            <a:pPr algn="just">
              <a:lnSpc>
                <a:spcPct val="200000"/>
              </a:lnSpc>
              <a:spcAft>
                <a:spcPts val="0"/>
              </a:spcAft>
              <a:tabLst>
                <a:tab pos="2430780" algn="l"/>
              </a:tabLst>
            </a:pPr>
            <a:r>
              <a:rPr lang="zh-CN" altLang="zh-CN" sz="2600" b="1" kern="100" dirty="0" smtClean="0">
                <a:solidFill>
                  <a:srgbClr val="0000FF"/>
                </a:solidFill>
                <a:latin typeface="Times New Roman"/>
                <a:cs typeface="Times New Roman"/>
              </a:rPr>
              <a:t>解析　</a:t>
            </a:r>
            <a:r>
              <a:rPr lang="en-US" altLang="zh-CN" sz="2600" kern="100" dirty="0" err="1" smtClean="0">
                <a:latin typeface="Times New Roman"/>
                <a:ea typeface="华文细黑"/>
                <a:cs typeface="Courier New"/>
              </a:rPr>
              <a:t>Δ</a:t>
            </a:r>
            <a:r>
              <a:rPr lang="en-US" altLang="zh-CN" sz="2600" i="1" kern="100" dirty="0" err="1" smtClean="0">
                <a:latin typeface="Times New Roman"/>
                <a:ea typeface="华文细黑"/>
                <a:cs typeface="Courier New"/>
              </a:rPr>
              <a:t>n</a:t>
            </a:r>
            <a:r>
              <a:rPr lang="en-US" altLang="zh-CN" sz="2600" kern="100" dirty="0" smtClean="0">
                <a:latin typeface="Times New Roman"/>
                <a:ea typeface="华文细黑"/>
                <a:cs typeface="Courier New"/>
              </a:rPr>
              <a:t>(X)</a:t>
            </a:r>
            <a:r>
              <a:rPr lang="en-US" altLang="zh-CN" sz="2600" kern="100" dirty="0" smtClean="0">
                <a:latin typeface="宋体"/>
                <a:ea typeface="华文细黑"/>
                <a:cs typeface="Times New Roman"/>
              </a:rPr>
              <a:t>∶</a:t>
            </a:r>
            <a:r>
              <a:rPr lang="en-US" altLang="zh-CN" sz="2600" kern="100" dirty="0" err="1" smtClean="0">
                <a:latin typeface="Times New Roman"/>
                <a:ea typeface="华文细黑"/>
                <a:cs typeface="Courier New"/>
              </a:rPr>
              <a:t>Δ</a:t>
            </a:r>
            <a:r>
              <a:rPr lang="en-US" altLang="zh-CN" sz="2600" i="1" kern="100" dirty="0" err="1" smtClean="0">
                <a:latin typeface="Times New Roman"/>
                <a:ea typeface="华文细黑"/>
                <a:cs typeface="Courier New"/>
              </a:rPr>
              <a:t>n</a:t>
            </a:r>
            <a:r>
              <a:rPr lang="en-US" altLang="zh-CN" sz="2600" kern="100" dirty="0" smtClean="0">
                <a:latin typeface="Times New Roman"/>
                <a:ea typeface="华文细黑"/>
                <a:cs typeface="Courier New"/>
              </a:rPr>
              <a:t>(Y)</a:t>
            </a:r>
            <a:r>
              <a:rPr lang="en-US" altLang="zh-CN" sz="2600" kern="100" dirty="0" smtClean="0">
                <a:latin typeface="宋体"/>
                <a:ea typeface="华文细黑"/>
                <a:cs typeface="Times New Roman"/>
              </a:rPr>
              <a:t>∶</a:t>
            </a:r>
            <a:r>
              <a:rPr lang="en-US" altLang="zh-CN" sz="2600" kern="100" dirty="0" err="1" smtClean="0">
                <a:latin typeface="Times New Roman"/>
                <a:ea typeface="华文细黑"/>
                <a:cs typeface="Courier New"/>
              </a:rPr>
              <a:t>Δ</a:t>
            </a:r>
            <a:r>
              <a:rPr lang="en-US" altLang="zh-CN" sz="2600" i="1" kern="100" dirty="0" err="1" smtClean="0">
                <a:latin typeface="Times New Roman"/>
                <a:ea typeface="华文细黑"/>
                <a:cs typeface="Courier New"/>
              </a:rPr>
              <a:t>n</a:t>
            </a:r>
            <a:r>
              <a:rPr lang="en-US" altLang="zh-CN" sz="2600" kern="100" dirty="0" smtClean="0">
                <a:latin typeface="Times New Roman"/>
                <a:ea typeface="华文细黑"/>
                <a:cs typeface="Courier New"/>
              </a:rPr>
              <a:t>(Z)</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0.79 mol</a:t>
            </a:r>
            <a:r>
              <a:rPr lang="en-US" altLang="zh-CN" sz="2600" kern="100" dirty="0" smtClean="0">
                <a:latin typeface="宋体"/>
                <a:ea typeface="华文细黑"/>
                <a:cs typeface="Times New Roman"/>
              </a:rPr>
              <a:t>∶</a:t>
            </a:r>
            <a:r>
              <a:rPr lang="en-US" altLang="zh-CN" sz="2600" kern="100" dirty="0" smtClean="0">
                <a:latin typeface="Times New Roman"/>
                <a:ea typeface="华文细黑"/>
                <a:cs typeface="Courier New"/>
              </a:rPr>
              <a:t>0.79 mol</a:t>
            </a:r>
            <a:r>
              <a:rPr lang="en-US" altLang="zh-CN" sz="2600" kern="100" dirty="0" smtClean="0">
                <a:latin typeface="宋体"/>
                <a:ea typeface="华文细黑"/>
                <a:cs typeface="Times New Roman"/>
              </a:rPr>
              <a:t>∶</a:t>
            </a:r>
            <a:r>
              <a:rPr lang="en-US" altLang="zh-CN" sz="2600" kern="100" dirty="0" smtClean="0">
                <a:latin typeface="Times New Roman"/>
                <a:ea typeface="华文细黑"/>
                <a:cs typeface="Courier New"/>
              </a:rPr>
              <a:t>1.58 </a:t>
            </a:r>
            <a:r>
              <a:rPr lang="en-US" altLang="zh-CN" sz="2600" kern="100" dirty="0" err="1" smtClean="0">
                <a:latin typeface="Times New Roman"/>
                <a:ea typeface="华文细黑"/>
                <a:cs typeface="Courier New"/>
              </a:rPr>
              <a:t>mol</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1</a:t>
            </a:r>
            <a:r>
              <a:rPr lang="en-US" altLang="zh-CN" sz="2600" kern="100" dirty="0" smtClean="0">
                <a:latin typeface="宋体"/>
                <a:ea typeface="华文细黑"/>
                <a:cs typeface="Times New Roman"/>
              </a:rPr>
              <a:t>∶</a:t>
            </a:r>
            <a:r>
              <a:rPr lang="en-US" altLang="zh-CN" sz="2600" kern="100" dirty="0" smtClean="0">
                <a:latin typeface="Times New Roman"/>
                <a:ea typeface="华文细黑"/>
                <a:cs typeface="Courier New"/>
              </a:rPr>
              <a:t>1</a:t>
            </a:r>
            <a:r>
              <a:rPr lang="en-US" altLang="zh-CN" sz="2600" kern="100" dirty="0" smtClean="0">
                <a:latin typeface="宋体"/>
                <a:ea typeface="华文细黑"/>
                <a:cs typeface="Times New Roman"/>
              </a:rPr>
              <a:t>∶</a:t>
            </a:r>
            <a:r>
              <a:rPr lang="en-US" altLang="zh-CN" sz="2600" kern="100" dirty="0" smtClean="0">
                <a:latin typeface="Times New Roman"/>
                <a:ea typeface="华文细黑"/>
                <a:cs typeface="Courier New"/>
              </a:rPr>
              <a:t>2</a:t>
            </a:r>
            <a:endParaRPr lang="zh-CN" altLang="zh-CN" sz="2600" kern="100" dirty="0" smtClean="0">
              <a:latin typeface="宋体"/>
              <a:cs typeface="Courier New"/>
            </a:endParaRPr>
          </a:p>
          <a:p>
            <a:pPr algn="just">
              <a:lnSpc>
                <a:spcPct val="200000"/>
              </a:lnSpc>
              <a:spcAft>
                <a:spcPts val="0"/>
              </a:spcAft>
              <a:tabLst>
                <a:tab pos="2430780" algn="l"/>
              </a:tabLst>
            </a:pPr>
            <a:r>
              <a:rPr lang="zh-CN" altLang="zh-CN" sz="2600" kern="100" dirty="0" smtClean="0">
                <a:latin typeface="Times New Roman"/>
                <a:ea typeface="华文细黑"/>
                <a:cs typeface="Times New Roman"/>
              </a:rPr>
              <a:t>所以反应的化学方程式为</a:t>
            </a:r>
            <a:r>
              <a:rPr lang="en-US" altLang="zh-CN" sz="2600" kern="100" dirty="0" smtClean="0">
                <a:latin typeface="Times New Roman"/>
                <a:ea typeface="华文细黑"/>
                <a:cs typeface="Courier New"/>
              </a:rPr>
              <a:t>X(g)</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Y(g)</a:t>
            </a:r>
            <a:r>
              <a:rPr lang="en-US" altLang="zh-CN" sz="2600" kern="100" dirty="0" smtClean="0">
                <a:latin typeface="ZBFH"/>
                <a:ea typeface="华文细黑"/>
                <a:cs typeface="Courier New"/>
              </a:rPr>
              <a:t> </a:t>
            </a:r>
            <a:r>
              <a:rPr lang="en-US" altLang="zh-CN" sz="2600" kern="100" dirty="0" smtClean="0">
                <a:latin typeface="Times New Roman"/>
                <a:ea typeface="华文细黑"/>
                <a:cs typeface="Courier New"/>
              </a:rPr>
              <a:t>2Z(g)</a:t>
            </a:r>
            <a:r>
              <a:rPr lang="zh-CN" altLang="zh-CN" sz="2600" kern="100" dirty="0" smtClean="0">
                <a:latin typeface="Times New Roman"/>
                <a:ea typeface="华文细黑"/>
                <a:cs typeface="Times New Roman"/>
              </a:rPr>
              <a:t>。</a:t>
            </a:r>
            <a:endParaRPr lang="zh-CN" altLang="zh-CN" sz="2600" kern="100" dirty="0">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648915261"/>
              </p:ext>
            </p:extLst>
          </p:nvPr>
        </p:nvGraphicFramePr>
        <p:xfrm>
          <a:off x="5967066" y="3310782"/>
          <a:ext cx="5219700" cy="971550"/>
        </p:xfrm>
        <a:graphic>
          <a:graphicData uri="http://schemas.openxmlformats.org/presentationml/2006/ole">
            <mc:AlternateContent xmlns:mc="http://schemas.openxmlformats.org/markup-compatibility/2006">
              <mc:Choice xmlns:v="urn:schemas-microsoft-com:vml" Requires="v">
                <p:oleObj spid="_x0000_s161851" name="Document" r:id="rId7" imgW="5224420" imgH="977720" progId="Word.Document.8">
                  <p:embed/>
                </p:oleObj>
              </mc:Choice>
              <mc:Fallback>
                <p:oleObj name="Document" r:id="rId7" imgW="5224420" imgH="977720" progId="Word.Document.8">
                  <p:embed/>
                  <p:pic>
                    <p:nvPicPr>
                      <p:cNvPr id="0" name="对象 5"/>
                      <p:cNvPicPr>
                        <a:picLocks noChangeAspect="1" noChangeArrowheads="1"/>
                      </p:cNvPicPr>
                      <p:nvPr/>
                    </p:nvPicPr>
                    <p:blipFill>
                      <a:blip r:embed="rId8"/>
                      <a:srcRect/>
                      <a:stretch>
                        <a:fillRect/>
                      </a:stretch>
                    </p:blipFill>
                    <p:spPr bwMode="auto">
                      <a:xfrm>
                        <a:off x="5967066" y="3310782"/>
                        <a:ext cx="52197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1" name="Rectangle 21">
            <a:hlinkClick r:id="rId9"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10"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11"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2"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13"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8" grpId="0"/>
      <p:bldP spid="8"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3848" y="1269554"/>
            <a:ext cx="11524006" cy="3323987"/>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．反应</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n</a:t>
            </a:r>
            <a:r>
              <a:rPr lang="en-US" altLang="zh-CN" sz="2800" kern="100" dirty="0" err="1">
                <a:latin typeface="Times New Roman"/>
                <a:ea typeface="华文细黑"/>
                <a:cs typeface="Courier New"/>
              </a:rPr>
              <a:t>B</a:t>
            </a:r>
            <a:r>
              <a:rPr lang="en-US" altLang="zh-CN" sz="2800" kern="100" dirty="0">
                <a:latin typeface="Times New Roman"/>
                <a:ea typeface="华文细黑"/>
                <a:cs typeface="Courier New"/>
              </a:rPr>
              <a:t></a:t>
            </a:r>
            <a:r>
              <a:rPr lang="en-US" altLang="zh-CN" sz="2800" i="1" kern="100" dirty="0" err="1">
                <a:latin typeface="Times New Roman"/>
                <a:ea typeface="华文细黑"/>
                <a:cs typeface="Courier New"/>
              </a:rPr>
              <a:t>p</a:t>
            </a:r>
            <a:r>
              <a:rPr lang="en-US" altLang="zh-CN" sz="2800" kern="100" dirty="0" err="1">
                <a:latin typeface="Times New Roman"/>
                <a:ea typeface="华文细黑"/>
                <a:cs typeface="Courier New"/>
              </a:rPr>
              <a:t>C</a:t>
            </a:r>
            <a:r>
              <a:rPr lang="zh-CN" altLang="zh-CN" sz="2800" kern="100" dirty="0">
                <a:latin typeface="Times New Roman"/>
                <a:ea typeface="华文细黑"/>
                <a:cs typeface="Times New Roman"/>
              </a:rPr>
              <a:t>中，</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p</a:t>
            </a:r>
            <a:r>
              <a:rPr lang="zh-CN" altLang="zh-CN" sz="2800" kern="100" dirty="0">
                <a:latin typeface="Times New Roman"/>
                <a:ea typeface="华文细黑"/>
                <a:cs typeface="Times New Roman"/>
              </a:rPr>
              <a:t>为各物质的计量数。现测得</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每分钟增加</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每分钟减少</a:t>
            </a:r>
            <a:r>
              <a:rPr lang="en-US" altLang="zh-CN" sz="2800" kern="100" dirty="0">
                <a:latin typeface="Times New Roman"/>
                <a:ea typeface="华文细黑"/>
                <a:cs typeface="Courier New"/>
              </a:rPr>
              <a:t>1.5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每分钟减少</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a:t>
            </a:r>
            <a:r>
              <a:rPr lang="en-US" altLang="zh-CN" sz="2800" i="1" kern="100" dirty="0" err="1">
                <a:latin typeface="Times New Roman"/>
                <a:ea typeface="华文细黑"/>
                <a:cs typeface="Courier New"/>
              </a:rPr>
              <a:t>m</a:t>
            </a:r>
            <a:r>
              <a:rPr lang="en-US" altLang="zh-CN" sz="2800" kern="100" dirty="0" err="1">
                <a:latin typeface="宋体"/>
                <a:ea typeface="华文细黑"/>
                <a:cs typeface="Times New Roman"/>
              </a:rPr>
              <a:t>∶</a:t>
            </a:r>
            <a:r>
              <a:rPr lang="en-US" altLang="zh-CN" sz="2800" i="1" kern="100" dirty="0" err="1">
                <a:latin typeface="Times New Roman"/>
                <a:ea typeface="华文细黑"/>
                <a:cs typeface="Courier New"/>
              </a:rPr>
              <a:t>n</a:t>
            </a:r>
            <a:r>
              <a:rPr lang="en-US" altLang="zh-CN" sz="2800" kern="100" dirty="0" err="1">
                <a:latin typeface="宋体"/>
                <a:ea typeface="华文细黑"/>
                <a:cs typeface="Times New Roman"/>
              </a:rPr>
              <a:t>∶</a:t>
            </a:r>
            <a:r>
              <a:rPr lang="en-US" altLang="zh-CN" sz="2800" i="1" kern="100" dirty="0" err="1">
                <a:latin typeface="Times New Roman"/>
                <a:ea typeface="华文细黑"/>
                <a:cs typeface="Courier New"/>
              </a:rPr>
              <a:t>p</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3</a:t>
            </a:r>
            <a:r>
              <a:rPr lang="en-US" altLang="zh-CN" sz="2800" kern="100" dirty="0">
                <a:latin typeface="宋体"/>
                <a:ea typeface="华文细黑"/>
                <a:cs typeface="Times New Roman"/>
              </a:rPr>
              <a:t>∶</a:t>
            </a:r>
            <a:r>
              <a:rPr lang="en-US" altLang="zh-CN" sz="2800" kern="100" dirty="0">
                <a:latin typeface="Times New Roman"/>
                <a:ea typeface="华文细黑"/>
              </a:rPr>
              <a:t>3  	</a:t>
            </a:r>
            <a:r>
              <a:rPr lang="en-US" altLang="zh-CN" sz="2800" kern="100" dirty="0" smtClean="0">
                <a:latin typeface="Times New Roman"/>
                <a:ea typeface="华文细黑"/>
              </a:rPr>
              <a:t>		D</a:t>
            </a:r>
            <a:r>
              <a:rPr lang="zh-CN" altLang="zh-CN" sz="2800" kern="100" dirty="0">
                <a:latin typeface="Times New Roman"/>
                <a:ea typeface="华文细黑"/>
                <a:cs typeface="Times New Roman"/>
              </a:rPr>
              <a:t>．</a:t>
            </a:r>
            <a:r>
              <a:rPr lang="en-US" altLang="zh-CN" sz="2800" kern="100" dirty="0">
                <a:latin typeface="Times New Roman"/>
                <a:ea typeface="华文细黑"/>
              </a:rPr>
              <a:t>3</a:t>
            </a:r>
            <a:r>
              <a:rPr lang="en-US" altLang="zh-CN" sz="2800" kern="100" dirty="0">
                <a:latin typeface="宋体"/>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1</a:t>
            </a:r>
            <a:endParaRPr lang="zh-CN" altLang="zh-CN" sz="280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graphicFrame>
        <p:nvGraphicFramePr>
          <p:cNvPr id="2" name="对象 1"/>
          <p:cNvGraphicFramePr>
            <a:graphicFrameLocks noChangeAspect="1"/>
          </p:cNvGraphicFramePr>
          <p:nvPr>
            <p:extLst>
              <p:ext uri="{D42A27DB-BD31-4B8C-83A1-F6EECF244321}">
                <p14:modId xmlns:p14="http://schemas.microsoft.com/office/powerpoint/2010/main" val="2628667568"/>
              </p:ext>
            </p:extLst>
          </p:nvPr>
        </p:nvGraphicFramePr>
        <p:xfrm>
          <a:off x="3142878" y="1425189"/>
          <a:ext cx="1235075" cy="1027113"/>
        </p:xfrm>
        <a:graphic>
          <a:graphicData uri="http://schemas.openxmlformats.org/presentationml/2006/ole">
            <mc:AlternateContent xmlns:mc="http://schemas.openxmlformats.org/markup-compatibility/2006">
              <mc:Choice xmlns:v="urn:schemas-microsoft-com:vml" Requires="v">
                <p:oleObj spid="_x0000_s195611" name="Document" r:id="rId17" imgW="1235308" imgH="1027364" progId="Word.Document.8">
                  <p:embed/>
                </p:oleObj>
              </mc:Choice>
              <mc:Fallback>
                <p:oleObj name="Document" r:id="rId17" imgW="1235308" imgH="1027364" progId="Word.Document.8">
                  <p:embed/>
                  <p:pic>
                    <p:nvPicPr>
                      <p:cNvPr id="0" name=""/>
                      <p:cNvPicPr/>
                      <p:nvPr/>
                    </p:nvPicPr>
                    <p:blipFill>
                      <a:blip r:embed="rId18"/>
                      <a:stretch>
                        <a:fillRect/>
                      </a:stretch>
                    </p:blipFill>
                    <p:spPr>
                      <a:xfrm>
                        <a:off x="3142878" y="1425189"/>
                        <a:ext cx="1235075" cy="1027113"/>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92040" y="1904266"/>
            <a:ext cx="10901751" cy="2677656"/>
          </a:xfrm>
          <a:prstGeom prst="rect">
            <a:avLst/>
          </a:prstGeom>
        </p:spPr>
        <p:txBody>
          <a:bodyPr>
            <a:spAutoFit/>
          </a:bodyPr>
          <a:lstStyle/>
          <a:p>
            <a:pPr algn="just">
              <a:lnSpc>
                <a:spcPct val="150000"/>
              </a:lnSpc>
              <a:spcAft>
                <a:spcPts val="0"/>
              </a:spcAft>
              <a:tabLst>
                <a:tab pos="2430780"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根据题目可知，</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的反应速率之比为</a:t>
            </a:r>
            <a:r>
              <a:rPr lang="en-US" altLang="zh-CN" sz="2800" kern="100" dirty="0">
                <a:latin typeface="Times New Roman"/>
                <a:ea typeface="华文细黑"/>
                <a:cs typeface="Courier New"/>
              </a:rPr>
              <a:t>0.5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，又化学反应速率之比等于化学方程式中化学计量数之比，所以</a:t>
            </a:r>
            <a:r>
              <a:rPr lang="en-US" altLang="zh-CN" sz="2800" i="1" kern="100" dirty="0" err="1">
                <a:latin typeface="Times New Roman"/>
                <a:ea typeface="华文细黑"/>
                <a:cs typeface="Courier New"/>
              </a:rPr>
              <a:t>m</a:t>
            </a:r>
            <a:r>
              <a:rPr lang="en-US" altLang="zh-CN" sz="2800" kern="100" dirty="0" err="1">
                <a:latin typeface="宋体"/>
                <a:ea typeface="华文细黑"/>
                <a:cs typeface="Times New Roman"/>
              </a:rPr>
              <a:t>∶</a:t>
            </a:r>
            <a:r>
              <a:rPr lang="en-US" altLang="zh-CN" sz="2800" i="1" kern="100" dirty="0" err="1">
                <a:latin typeface="Times New Roman"/>
                <a:ea typeface="华文细黑"/>
                <a:cs typeface="Courier New"/>
              </a:rPr>
              <a:t>n</a:t>
            </a:r>
            <a:r>
              <a:rPr lang="en-US" altLang="zh-CN" sz="2800" kern="100" dirty="0" err="1">
                <a:latin typeface="宋体"/>
                <a:ea typeface="华文细黑"/>
                <a:cs typeface="Times New Roman"/>
              </a:rPr>
              <a:t>∶</a:t>
            </a:r>
            <a:r>
              <a:rPr lang="en-US" altLang="zh-CN" sz="2800" i="1" kern="100" dirty="0" err="1">
                <a:latin typeface="Times New Roman"/>
                <a:ea typeface="华文细黑"/>
                <a:cs typeface="Courier New"/>
              </a:rPr>
              <a:t>p</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，答案选</a:t>
            </a: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430780"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B</a:t>
            </a:r>
            <a:endParaRPr lang="zh-CN" altLang="zh-CN" sz="2800" kern="100" dirty="0">
              <a:solidFill>
                <a:schemeClr val="accent6">
                  <a:lumMod val="75000"/>
                </a:schemeClr>
              </a:solidFill>
              <a:latin typeface="Times New Roman"/>
              <a:ea typeface="华文细黑"/>
            </a:endParaRPr>
          </a:p>
        </p:txBody>
      </p:sp>
      <p:sp>
        <p:nvSpPr>
          <p:cNvPr id="1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2260" y="981522"/>
            <a:ext cx="10947562" cy="3970318"/>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．对于</a:t>
            </a:r>
            <a:r>
              <a:rPr lang="en-US" altLang="zh-CN" sz="2800" kern="100" dirty="0">
                <a:latin typeface="Times New Roman"/>
                <a:ea typeface="华文细黑"/>
                <a:cs typeface="Courier New"/>
              </a:rPr>
              <a:t>100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盐酸与铁片的反应，采取下列措施：</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升高温度；</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改用</a:t>
            </a:r>
            <a:r>
              <a:rPr lang="en-US" altLang="zh-CN" sz="2800" kern="100" dirty="0">
                <a:latin typeface="Times New Roman"/>
                <a:ea typeface="华文细黑"/>
                <a:cs typeface="Courier New"/>
              </a:rPr>
              <a:t>100 mL 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改用</a:t>
            </a:r>
            <a:r>
              <a:rPr lang="en-US" altLang="zh-CN" sz="2800" kern="100" dirty="0">
                <a:latin typeface="Times New Roman"/>
                <a:ea typeface="华文细黑"/>
                <a:cs typeface="Courier New"/>
              </a:rPr>
              <a:t>300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用等量铁粉代替铁片；</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改用</a:t>
            </a:r>
            <a:r>
              <a:rPr lang="en-US" altLang="zh-CN" sz="2800" kern="100" dirty="0">
                <a:latin typeface="Times New Roman"/>
                <a:ea typeface="华文细黑"/>
                <a:cs typeface="Courier New"/>
              </a:rPr>
              <a:t>98%</a:t>
            </a:r>
            <a:r>
              <a:rPr lang="zh-CN" altLang="zh-CN" sz="2800" kern="100" dirty="0">
                <a:latin typeface="Times New Roman"/>
                <a:ea typeface="华文细黑"/>
                <a:cs typeface="Times New Roman"/>
              </a:rPr>
              <a:t>的硫酸。其中能使反应速率加快的是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①②④</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①②③④</a:t>
            </a:r>
            <a:r>
              <a:rPr lang="en-US" altLang="zh-CN" sz="2800" kern="100" dirty="0">
                <a:latin typeface="Times New Roman"/>
                <a:ea typeface="华文细黑"/>
              </a:rPr>
              <a:t>  	</a:t>
            </a:r>
            <a:r>
              <a:rPr lang="en-US" altLang="zh-CN" sz="2800" kern="100" dirty="0" smtClean="0">
                <a:latin typeface="Times New Roman"/>
                <a:ea typeface="华文细黑"/>
              </a:rPr>
              <a:t>		D</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①②③⑤</a:t>
            </a:r>
            <a:endParaRPr lang="zh-CN" altLang="zh-CN" sz="280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550590" y="981522"/>
            <a:ext cx="11344407" cy="5262979"/>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在其他条件不变时</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升高温度，化学反应速率加快，正确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增大反应物的浓度，化学反应速率加快，正确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在反应物浓度相同时，改变量的多少，对化学反应速率无影响，错误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若用等量铁粉代替铁片，即增大了反应物的接触面积，化学反应速率加快，正确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宋体"/>
                <a:ea typeface="华文细黑"/>
                <a:cs typeface="Times New Roman"/>
              </a:rPr>
              <a:t>⑤</a:t>
            </a:r>
            <a:r>
              <a:rPr lang="zh-CN" altLang="zh-CN" sz="2800" kern="100" dirty="0">
                <a:latin typeface="Times New Roman"/>
                <a:ea typeface="华文细黑"/>
                <a:cs typeface="Times New Roman"/>
              </a:rPr>
              <a:t>在</a:t>
            </a:r>
            <a:r>
              <a:rPr lang="en-US" altLang="zh-CN" sz="2800" kern="100" dirty="0">
                <a:latin typeface="Times New Roman"/>
                <a:ea typeface="华文细黑"/>
              </a:rPr>
              <a:t>98%</a:t>
            </a:r>
            <a:r>
              <a:rPr lang="zh-CN" altLang="zh-CN" sz="2800" kern="100" dirty="0">
                <a:latin typeface="Times New Roman"/>
                <a:ea typeface="华文细黑"/>
                <a:cs typeface="Times New Roman"/>
              </a:rPr>
              <a:t>的硫酸中硫酸主要以分子的形式存在，在室温下</a:t>
            </a:r>
            <a:r>
              <a:rPr lang="en-US" altLang="zh-CN" sz="2800" kern="100" dirty="0">
                <a:latin typeface="Times New Roman"/>
                <a:ea typeface="华文细黑"/>
              </a:rPr>
              <a:t>Fe</a:t>
            </a:r>
            <a:r>
              <a:rPr lang="zh-CN" altLang="zh-CN" sz="2800" kern="100" dirty="0">
                <a:latin typeface="Times New Roman"/>
                <a:ea typeface="华文细黑"/>
                <a:cs typeface="Times New Roman"/>
              </a:rPr>
              <a:t>在浓硫酸中会发生钝化，错误。因此其中能使反应速率加快的是</a:t>
            </a:r>
            <a:r>
              <a:rPr lang="en-US" altLang="zh-CN" sz="2800" kern="100" dirty="0">
                <a:latin typeface="宋体"/>
                <a:ea typeface="华文细黑"/>
                <a:cs typeface="Times New Roman"/>
              </a:rPr>
              <a:t>①②④</a:t>
            </a:r>
            <a:r>
              <a:rPr lang="zh-CN" altLang="zh-CN" sz="2800" kern="100" dirty="0">
                <a:latin typeface="Times New Roman"/>
                <a:ea typeface="华文细黑"/>
                <a:cs typeface="Times New Roman"/>
              </a:rPr>
              <a:t>。选项为</a:t>
            </a:r>
            <a:r>
              <a:rPr lang="en-US" altLang="zh-CN" sz="2800" kern="100" dirty="0">
                <a:latin typeface="Times New Roman"/>
                <a:ea typeface="华文细黑"/>
              </a:rPr>
              <a:t>B</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430780"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B</a:t>
            </a:r>
            <a:endParaRPr lang="zh-CN" altLang="zh-CN" sz="2800" kern="100" dirty="0">
              <a:solidFill>
                <a:schemeClr val="accent6">
                  <a:lumMod val="75000"/>
                </a:schemeClr>
              </a:solidFill>
              <a:latin typeface="Times New Roman"/>
              <a:ea typeface="华文细黑"/>
            </a:endParaRPr>
          </a:p>
        </p:txBody>
      </p:sp>
      <p:sp>
        <p:nvSpPr>
          <p:cNvPr id="1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83107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75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8240" y="837506"/>
            <a:ext cx="11755638"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6</a:t>
            </a:r>
            <a:r>
              <a:rPr lang="zh-CN" altLang="zh-CN" sz="2800" kern="100" dirty="0" smtClean="0">
                <a:latin typeface="Times New Roman"/>
                <a:ea typeface="华文细黑"/>
                <a:cs typeface="Times New Roman"/>
              </a:rPr>
              <a:t>．已知</a:t>
            </a:r>
            <a:r>
              <a:rPr lang="zh-CN" altLang="zh-CN" sz="2800" kern="100" dirty="0">
                <a:latin typeface="Times New Roman"/>
                <a:ea typeface="华文细黑"/>
                <a:cs typeface="Times New Roman"/>
              </a:rPr>
              <a:t>某化学实验的结果如下表：</a:t>
            </a:r>
            <a:endParaRPr lang="zh-CN" altLang="zh-CN" sz="2600" kern="100" dirty="0">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graphicFrame>
        <p:nvGraphicFramePr>
          <p:cNvPr id="5" name="表格 4"/>
          <p:cNvGraphicFramePr>
            <a:graphicFrameLocks noGrp="1"/>
          </p:cNvGraphicFramePr>
          <p:nvPr>
            <p:extLst>
              <p:ext uri="{D42A27DB-BD31-4B8C-83A1-F6EECF244321}">
                <p14:modId xmlns:p14="http://schemas.microsoft.com/office/powerpoint/2010/main" val="2023175864"/>
              </p:ext>
            </p:extLst>
          </p:nvPr>
        </p:nvGraphicFramePr>
        <p:xfrm>
          <a:off x="910630" y="1605776"/>
          <a:ext cx="10585176" cy="3827136"/>
        </p:xfrm>
        <a:graphic>
          <a:graphicData uri="http://schemas.openxmlformats.org/drawingml/2006/table">
            <a:tbl>
              <a:tblPr/>
              <a:tblGrid>
                <a:gridCol w="936104"/>
                <a:gridCol w="2808312"/>
                <a:gridCol w="3024338"/>
                <a:gridCol w="3816422"/>
              </a:tblGrid>
              <a:tr h="232471">
                <a:tc rowSpan="2">
                  <a:txBody>
                    <a:bodyPr/>
                    <a:lstStyle/>
                    <a:p>
                      <a:pPr algn="ctr">
                        <a:lnSpc>
                          <a:spcPct val="150000"/>
                        </a:lnSpc>
                        <a:spcAft>
                          <a:spcPts val="0"/>
                        </a:spcAft>
                        <a:tabLst>
                          <a:tab pos="2430780" algn="l"/>
                        </a:tabLst>
                      </a:pPr>
                      <a:r>
                        <a:rPr lang="zh-CN" sz="2600" kern="100" dirty="0">
                          <a:effectLst/>
                          <a:latin typeface="Times New Roman"/>
                          <a:ea typeface="华文细黑"/>
                          <a:cs typeface="Times New Roman"/>
                        </a:rPr>
                        <a:t>实验</a:t>
                      </a:r>
                      <a:endParaRPr lang="zh-CN" sz="2600" kern="100" dirty="0">
                        <a:effectLst/>
                        <a:latin typeface="宋体"/>
                        <a:cs typeface="Courier New"/>
                      </a:endParaRPr>
                    </a:p>
                    <a:p>
                      <a:pPr algn="ctr">
                        <a:lnSpc>
                          <a:spcPct val="150000"/>
                        </a:lnSpc>
                        <a:spcAft>
                          <a:spcPts val="0"/>
                        </a:spcAft>
                        <a:tabLst>
                          <a:tab pos="2430780" algn="l"/>
                        </a:tabLst>
                      </a:pPr>
                      <a:r>
                        <a:rPr lang="zh-CN" sz="2600" kern="100" dirty="0">
                          <a:effectLst/>
                          <a:latin typeface="Times New Roman"/>
                          <a:ea typeface="华文细黑"/>
                          <a:cs typeface="Times New Roman"/>
                        </a:rPr>
                        <a:t>序号</a:t>
                      </a:r>
                      <a:endParaRPr lang="zh-CN" sz="2600" kern="100" dirty="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tabLst>
                          <a:tab pos="2430780" algn="l"/>
                        </a:tabLst>
                      </a:pPr>
                      <a:r>
                        <a:rPr lang="zh-CN" sz="2600" kern="100" dirty="0">
                          <a:effectLst/>
                          <a:latin typeface="Times New Roman"/>
                          <a:ea typeface="华文细黑"/>
                          <a:cs typeface="Times New Roman"/>
                        </a:rPr>
                        <a:t>反应物</a:t>
                      </a:r>
                      <a:endParaRPr lang="zh-CN" sz="2600" kern="100" dirty="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rowSpan="2">
                  <a:txBody>
                    <a:bodyPr/>
                    <a:lstStyle/>
                    <a:p>
                      <a:pPr algn="l">
                        <a:lnSpc>
                          <a:spcPct val="150000"/>
                        </a:lnSpc>
                        <a:spcAft>
                          <a:spcPts val="0"/>
                        </a:spcAft>
                        <a:tabLst>
                          <a:tab pos="2430780" algn="l"/>
                        </a:tabLst>
                      </a:pPr>
                      <a:r>
                        <a:rPr lang="zh-CN" sz="2600" kern="100">
                          <a:effectLst/>
                          <a:latin typeface="Times New Roman"/>
                          <a:ea typeface="华文细黑"/>
                          <a:cs typeface="Times New Roman"/>
                        </a:rPr>
                        <a:t>在相同温度下测得的反应速率</a:t>
                      </a:r>
                      <a:r>
                        <a:rPr lang="en-US" sz="2600" i="1" kern="100">
                          <a:effectLst/>
                          <a:latin typeface="Book Antiqua"/>
                          <a:ea typeface="华文细黑"/>
                          <a:cs typeface="Times New Roman"/>
                        </a:rPr>
                        <a:t>v</a:t>
                      </a:r>
                      <a:r>
                        <a:rPr lang="en-US" sz="2600" kern="100">
                          <a:effectLst/>
                          <a:latin typeface="Times New Roman"/>
                          <a:ea typeface="华文细黑"/>
                          <a:cs typeface="Courier New"/>
                        </a:rPr>
                        <a:t>/mol·L</a:t>
                      </a:r>
                      <a:r>
                        <a:rPr lang="zh-CN" sz="2600" kern="100" baseline="30000">
                          <a:effectLst/>
                          <a:latin typeface="Times New Roman"/>
                          <a:ea typeface="华文细黑"/>
                          <a:cs typeface="Times New Roman"/>
                        </a:rPr>
                        <a:t>－</a:t>
                      </a:r>
                      <a:r>
                        <a:rPr lang="en-US" sz="2600" kern="100" baseline="30000">
                          <a:effectLst/>
                          <a:latin typeface="Times New Roman"/>
                          <a:ea typeface="华文细黑"/>
                          <a:cs typeface="Courier New"/>
                        </a:rPr>
                        <a:t>1</a:t>
                      </a:r>
                      <a:r>
                        <a:rPr lang="en-US" sz="2600" kern="100">
                          <a:effectLst/>
                          <a:latin typeface="Times New Roman"/>
                          <a:ea typeface="华文细黑"/>
                          <a:cs typeface="Courier New"/>
                        </a:rPr>
                        <a:t>·min</a:t>
                      </a:r>
                      <a:r>
                        <a:rPr lang="zh-CN" sz="2600" kern="100" baseline="30000">
                          <a:effectLst/>
                          <a:latin typeface="Times New Roman"/>
                          <a:ea typeface="华文细黑"/>
                          <a:cs typeface="Times New Roman"/>
                        </a:rPr>
                        <a:t>－</a:t>
                      </a:r>
                      <a:r>
                        <a:rPr lang="en-US" sz="2600" kern="100" baseline="30000">
                          <a:effectLst/>
                          <a:latin typeface="Times New Roman"/>
                          <a:ea typeface="华文细黑"/>
                          <a:cs typeface="Courier New"/>
                        </a:rPr>
                        <a:t>1</a:t>
                      </a:r>
                      <a:endParaRPr lang="zh-CN" sz="2600" kern="10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61825">
                <a:tc vMerge="1">
                  <a:txBody>
                    <a:bodyPr/>
                    <a:lstStyle/>
                    <a:p>
                      <a:endParaRPr lang="zh-CN" altLang="en-US"/>
                    </a:p>
                  </a:txBody>
                  <a:tcPr/>
                </a:tc>
                <a:tc>
                  <a:txBody>
                    <a:bodyPr/>
                    <a:lstStyle/>
                    <a:p>
                      <a:pPr algn="l">
                        <a:lnSpc>
                          <a:spcPct val="150000"/>
                        </a:lnSpc>
                        <a:spcAft>
                          <a:spcPts val="0"/>
                        </a:spcAft>
                        <a:tabLst>
                          <a:tab pos="2430780" algn="l"/>
                        </a:tabLst>
                      </a:pPr>
                      <a:r>
                        <a:rPr lang="zh-CN" sz="2600" kern="100" dirty="0">
                          <a:effectLst/>
                          <a:latin typeface="Times New Roman"/>
                          <a:ea typeface="华文细黑"/>
                          <a:cs typeface="Times New Roman"/>
                        </a:rPr>
                        <a:t>大小相同的金属片</a:t>
                      </a:r>
                      <a:endParaRPr lang="zh-CN" sz="2600" kern="100" dirty="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kern="100" dirty="0">
                          <a:effectLst/>
                          <a:latin typeface="Times New Roman"/>
                          <a:ea typeface="华文细黑"/>
                          <a:cs typeface="Times New Roman"/>
                        </a:rPr>
                        <a:t>酸溶液</a:t>
                      </a:r>
                      <a:endParaRPr lang="zh-CN" sz="2600" kern="100" dirty="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452345">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1</a:t>
                      </a:r>
                      <a:endParaRPr lang="zh-CN" sz="2600" kern="10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kern="100">
                          <a:effectLst/>
                          <a:latin typeface="Times New Roman"/>
                          <a:ea typeface="华文细黑"/>
                          <a:cs typeface="Times New Roman"/>
                        </a:rPr>
                        <a:t>镁条</a:t>
                      </a:r>
                      <a:endParaRPr lang="zh-CN" sz="2600" kern="10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dirty="0">
                          <a:effectLst/>
                          <a:latin typeface="Times New Roman"/>
                          <a:ea typeface="华文细黑"/>
                          <a:cs typeface="Courier New"/>
                        </a:rPr>
                        <a:t>1 </a:t>
                      </a:r>
                      <a:r>
                        <a:rPr lang="en-US" sz="2600" kern="100" dirty="0" err="1">
                          <a:effectLst/>
                          <a:latin typeface="Times New Roman"/>
                          <a:ea typeface="华文细黑"/>
                          <a:cs typeface="Courier New"/>
                        </a:rPr>
                        <a:t>mol·L</a:t>
                      </a:r>
                      <a:r>
                        <a:rPr lang="zh-CN" sz="2600" kern="100" baseline="30000" dirty="0">
                          <a:effectLst/>
                          <a:latin typeface="Times New Roman"/>
                          <a:ea typeface="华文细黑"/>
                          <a:cs typeface="Times New Roman"/>
                        </a:rPr>
                        <a:t>－</a:t>
                      </a:r>
                      <a:r>
                        <a:rPr lang="en-US" sz="2600" kern="100" baseline="30000" dirty="0">
                          <a:effectLst/>
                          <a:latin typeface="Times New Roman"/>
                          <a:ea typeface="华文细黑"/>
                          <a:cs typeface="Courier New"/>
                        </a:rPr>
                        <a:t>1</a:t>
                      </a:r>
                      <a:r>
                        <a:rPr lang="zh-CN" sz="2600" kern="100" dirty="0">
                          <a:effectLst/>
                          <a:latin typeface="Times New Roman"/>
                          <a:ea typeface="华文细黑"/>
                          <a:cs typeface="Times New Roman"/>
                        </a:rPr>
                        <a:t>盐酸</a:t>
                      </a:r>
                      <a:endParaRPr lang="zh-CN" sz="2600" kern="100" dirty="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i="1" kern="100">
                          <a:effectLst/>
                          <a:latin typeface="Book Antiqua"/>
                          <a:ea typeface="华文细黑"/>
                          <a:cs typeface="Times New Roman"/>
                        </a:rPr>
                        <a:t>v</a:t>
                      </a:r>
                      <a:r>
                        <a:rPr lang="en-US" sz="2600" kern="100" baseline="-25000">
                          <a:effectLst/>
                          <a:latin typeface="Times New Roman"/>
                          <a:ea typeface="华文细黑"/>
                          <a:cs typeface="Courier New"/>
                        </a:rPr>
                        <a:t>1</a:t>
                      </a:r>
                      <a:endParaRPr lang="zh-CN" sz="2600" kern="10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2263">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2</a:t>
                      </a:r>
                      <a:endParaRPr lang="zh-CN" sz="2600" kern="10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kern="100">
                          <a:effectLst/>
                          <a:latin typeface="Times New Roman"/>
                          <a:ea typeface="华文细黑"/>
                          <a:cs typeface="Times New Roman"/>
                        </a:rPr>
                        <a:t>铁片</a:t>
                      </a:r>
                      <a:endParaRPr lang="zh-CN" sz="2600" kern="10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dirty="0">
                          <a:effectLst/>
                          <a:latin typeface="Times New Roman"/>
                          <a:ea typeface="华文细黑"/>
                          <a:cs typeface="Courier New"/>
                        </a:rPr>
                        <a:t>1 </a:t>
                      </a:r>
                      <a:r>
                        <a:rPr lang="en-US" sz="2600" kern="100" dirty="0" err="1">
                          <a:effectLst/>
                          <a:latin typeface="Times New Roman"/>
                          <a:ea typeface="华文细黑"/>
                          <a:cs typeface="Courier New"/>
                        </a:rPr>
                        <a:t>mol·L</a:t>
                      </a:r>
                      <a:r>
                        <a:rPr lang="zh-CN" sz="2600" kern="100" baseline="30000" dirty="0">
                          <a:effectLst/>
                          <a:latin typeface="Times New Roman"/>
                          <a:ea typeface="华文细黑"/>
                          <a:cs typeface="Times New Roman"/>
                        </a:rPr>
                        <a:t>－</a:t>
                      </a:r>
                      <a:r>
                        <a:rPr lang="en-US" sz="2600" kern="100" baseline="30000" dirty="0">
                          <a:effectLst/>
                          <a:latin typeface="Times New Roman"/>
                          <a:ea typeface="华文细黑"/>
                          <a:cs typeface="Courier New"/>
                        </a:rPr>
                        <a:t>1</a:t>
                      </a:r>
                      <a:r>
                        <a:rPr lang="zh-CN" sz="2600" kern="100" dirty="0">
                          <a:effectLst/>
                          <a:latin typeface="Times New Roman"/>
                          <a:ea typeface="华文细黑"/>
                          <a:cs typeface="Times New Roman"/>
                        </a:rPr>
                        <a:t>盐酸</a:t>
                      </a:r>
                      <a:endParaRPr lang="zh-CN" sz="2600" kern="100" dirty="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i="1" kern="100">
                          <a:effectLst/>
                          <a:latin typeface="Book Antiqua"/>
                          <a:ea typeface="华文细黑"/>
                          <a:cs typeface="Times New Roman"/>
                        </a:rPr>
                        <a:t>v</a:t>
                      </a:r>
                      <a:r>
                        <a:rPr lang="en-US" sz="2600" kern="100" baseline="-25000">
                          <a:effectLst/>
                          <a:latin typeface="Times New Roman"/>
                          <a:ea typeface="华文细黑"/>
                          <a:cs typeface="Courier New"/>
                        </a:rPr>
                        <a:t>2</a:t>
                      </a:r>
                      <a:endParaRPr lang="zh-CN" sz="2600" kern="10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4328">
                <a:tc>
                  <a:txBody>
                    <a:bodyPr/>
                    <a:lstStyle/>
                    <a:p>
                      <a:pPr algn="ctr">
                        <a:lnSpc>
                          <a:spcPct val="150000"/>
                        </a:lnSpc>
                        <a:spcAft>
                          <a:spcPts val="0"/>
                        </a:spcAft>
                        <a:tabLst>
                          <a:tab pos="2430780" algn="l"/>
                        </a:tabLst>
                      </a:pPr>
                      <a:r>
                        <a:rPr lang="en-US" sz="2600" kern="100">
                          <a:effectLst/>
                          <a:latin typeface="Times New Roman"/>
                          <a:ea typeface="华文细黑"/>
                          <a:cs typeface="Courier New"/>
                        </a:rPr>
                        <a:t>3</a:t>
                      </a:r>
                      <a:endParaRPr lang="zh-CN" sz="2600" kern="10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kern="100" dirty="0">
                          <a:effectLst/>
                          <a:latin typeface="Times New Roman"/>
                          <a:ea typeface="华文细黑"/>
                          <a:cs typeface="Times New Roman"/>
                        </a:rPr>
                        <a:t>铁片</a:t>
                      </a:r>
                      <a:endParaRPr lang="zh-CN" sz="2600" kern="100" dirty="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kern="100" dirty="0">
                          <a:effectLst/>
                          <a:latin typeface="Times New Roman"/>
                          <a:ea typeface="华文细黑"/>
                          <a:cs typeface="Courier New"/>
                        </a:rPr>
                        <a:t>0.1 </a:t>
                      </a:r>
                      <a:r>
                        <a:rPr lang="en-US" sz="2600" kern="100" dirty="0" err="1">
                          <a:effectLst/>
                          <a:latin typeface="Times New Roman"/>
                          <a:ea typeface="华文细黑"/>
                          <a:cs typeface="Courier New"/>
                        </a:rPr>
                        <a:t>mol·L</a:t>
                      </a:r>
                      <a:r>
                        <a:rPr lang="zh-CN" sz="2600" kern="100" baseline="30000" dirty="0">
                          <a:effectLst/>
                          <a:latin typeface="Times New Roman"/>
                          <a:ea typeface="华文细黑"/>
                          <a:cs typeface="Times New Roman"/>
                        </a:rPr>
                        <a:t>－</a:t>
                      </a:r>
                      <a:r>
                        <a:rPr lang="en-US" sz="2600" kern="100" baseline="30000" dirty="0" smtClean="0">
                          <a:effectLst/>
                          <a:latin typeface="Times New Roman"/>
                          <a:ea typeface="华文细黑"/>
                          <a:cs typeface="Courier New"/>
                        </a:rPr>
                        <a:t>1</a:t>
                      </a:r>
                      <a:r>
                        <a:rPr lang="zh-CN" sz="2600" kern="100" dirty="0" smtClean="0">
                          <a:effectLst/>
                          <a:latin typeface="Times New Roman"/>
                          <a:ea typeface="华文细黑"/>
                          <a:cs typeface="Times New Roman"/>
                        </a:rPr>
                        <a:t>盐酸</a:t>
                      </a:r>
                      <a:endParaRPr lang="zh-CN" sz="2600" kern="100" dirty="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600" i="1" kern="100" dirty="0">
                          <a:effectLst/>
                          <a:latin typeface="Book Antiqua"/>
                          <a:ea typeface="华文细黑"/>
                          <a:cs typeface="Times New Roman"/>
                        </a:rPr>
                        <a:t>v</a:t>
                      </a:r>
                      <a:r>
                        <a:rPr lang="en-US" sz="2600" kern="100" baseline="-25000" dirty="0">
                          <a:effectLst/>
                          <a:latin typeface="Times New Roman"/>
                          <a:ea typeface="华文细黑"/>
                          <a:cs typeface="Courier New"/>
                        </a:rPr>
                        <a:t>3</a:t>
                      </a:r>
                      <a:endParaRPr lang="zh-CN" sz="2600" kern="100" dirty="0">
                        <a:effectLst/>
                        <a:latin typeface="宋体"/>
                        <a:cs typeface="Courier New"/>
                      </a:endParaRPr>
                    </a:p>
                  </a:txBody>
                  <a:tcPr marL="24255" marR="2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9354" y="981522"/>
            <a:ext cx="10686944" cy="4616648"/>
          </a:xfrm>
          <a:prstGeom prst="rect">
            <a:avLst/>
          </a:prstGeom>
        </p:spPr>
        <p:txBody>
          <a:bodyPr>
            <a:spAutoFit/>
          </a:bodyPr>
          <a:lstStyle/>
          <a:p>
            <a:pPr algn="just">
              <a:lnSpc>
                <a:spcPct val="150000"/>
              </a:lnSpc>
              <a:spcAft>
                <a:spcPts val="0"/>
              </a:spcAft>
              <a:tabLst>
                <a:tab pos="2430780" algn="l"/>
              </a:tabLst>
            </a:pPr>
            <a:r>
              <a:rPr lang="zh-CN" altLang="zh-CN" sz="2800" kern="100" dirty="0">
                <a:latin typeface="Times New Roman"/>
                <a:ea typeface="华文细黑"/>
                <a:cs typeface="Times New Roman"/>
              </a:rPr>
              <a:t>下列结论正确的是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cs typeface="Courier New"/>
              </a:rPr>
              <a:t>1</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rPr>
              <a:t>2</a:t>
            </a:r>
            <a:r>
              <a:rPr lang="en-US" altLang="zh-CN" sz="2800" kern="100" dirty="0">
                <a:latin typeface="Times New Roman"/>
                <a:ea typeface="华文细黑"/>
              </a:rPr>
              <a:t>  	</a:t>
            </a:r>
            <a:r>
              <a:rPr lang="en-US" altLang="zh-CN" sz="2800" kern="100" dirty="0" smtClean="0">
                <a:latin typeface="Times New Roman"/>
                <a:ea typeface="华文细黑"/>
              </a:rPr>
              <a:t>		D</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i="1" kern="100" dirty="0" smtClean="0">
                <a:latin typeface="Book Antiqua"/>
                <a:ea typeface="华文细黑"/>
                <a:cs typeface="Times New Roman"/>
              </a:rPr>
              <a:t>v</a:t>
            </a:r>
            <a:r>
              <a:rPr lang="en-US" altLang="zh-CN" sz="2800" kern="100" baseline="-25000" dirty="0" smtClean="0">
                <a:latin typeface="Times New Roman"/>
                <a:ea typeface="华文细黑"/>
              </a:rPr>
              <a:t>1</a:t>
            </a:r>
          </a:p>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影响化学反应速率的主要因素是反应物自身的性质，由于镁的活动性比铁强，所以与相同浓度的盐酸反应时，镁条放出氢气的速率大；反应物浓度也影响反应速率，在一定范围内，速率与浓度成正比，故</a:t>
            </a:r>
            <a:r>
              <a:rPr lang="en-US" altLang="zh-CN" sz="2800" i="1" kern="100" dirty="0">
                <a:latin typeface="Book Antiqua"/>
                <a:ea typeface="华文细黑"/>
                <a:cs typeface="Times New Roman"/>
              </a:rPr>
              <a:t>v</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en-US" altLang="zh-CN" sz="2800" kern="100" baseline="-25000" dirty="0">
                <a:latin typeface="Times New Roman"/>
                <a:ea typeface="华文细黑"/>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 name="矩形 3"/>
          <p:cNvSpPr/>
          <p:nvPr/>
        </p:nvSpPr>
        <p:spPr>
          <a:xfrm>
            <a:off x="4125986" y="1131774"/>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a:t>
            </a:r>
            <a:endParaRPr lang="zh-CN" altLang="en-US" sz="2800" kern="100" dirty="0">
              <a:solidFill>
                <a:schemeClr val="accent6">
                  <a:lumMod val="75000"/>
                </a:schemeClr>
              </a:solidFill>
              <a:latin typeface="Times New Roman"/>
              <a:ea typeface="华文细黑"/>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472928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3" end="3"/>
                                            </p:txEl>
                                          </p:spTgt>
                                        </p:tgtEl>
                                      </p:cBhvr>
                                    </p:animEffect>
                                    <p:set>
                                      <p:cBhvr>
                                        <p:cTn id="17" dur="1" fill="hold">
                                          <p:stCondLst>
                                            <p:cond delay="499"/>
                                          </p:stCondLst>
                                        </p:cTn>
                                        <p:tgtEl>
                                          <p:spTgt spid="3">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4" grpId="0"/>
      <p:bldP spid="4"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752798"/>
            <a:ext cx="11344407" cy="194873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7</a:t>
            </a:r>
            <a:r>
              <a:rPr lang="zh-CN" altLang="zh-CN" sz="2800" kern="100" dirty="0">
                <a:latin typeface="Times New Roman"/>
                <a:ea typeface="华文细黑"/>
                <a:cs typeface="Times New Roman"/>
              </a:rPr>
              <a:t>．可逆反应</a:t>
            </a:r>
            <a:r>
              <a:rPr lang="en-US" altLang="zh-CN" sz="2800" i="1" kern="100" dirty="0">
                <a:latin typeface="Times New Roman"/>
                <a:ea typeface="华文细黑"/>
              </a:rPr>
              <a:t>m</a:t>
            </a:r>
            <a:r>
              <a:rPr lang="en-US" altLang="zh-CN" sz="2800" kern="100" dirty="0">
                <a:latin typeface="Times New Roman"/>
                <a:ea typeface="华文细黑"/>
              </a:rPr>
              <a:t>A(g)</a:t>
            </a:r>
            <a:r>
              <a:rPr lang="zh-CN" altLang="zh-CN" sz="2800" kern="100" dirty="0">
                <a:latin typeface="Times New Roman"/>
                <a:ea typeface="华文细黑"/>
                <a:cs typeface="Times New Roman"/>
              </a:rPr>
              <a:t>＋</a:t>
            </a:r>
            <a:r>
              <a:rPr lang="en-US" altLang="zh-CN" sz="2800" i="1" kern="100" dirty="0" err="1">
                <a:latin typeface="Times New Roman"/>
                <a:ea typeface="华文细黑"/>
              </a:rPr>
              <a:t>n</a:t>
            </a:r>
            <a:r>
              <a:rPr lang="en-US" altLang="zh-CN" sz="2800" kern="100" dirty="0" err="1">
                <a:latin typeface="Times New Roman"/>
                <a:ea typeface="华文细黑"/>
              </a:rPr>
              <a:t>B</a:t>
            </a:r>
            <a:r>
              <a:rPr lang="en-US" altLang="zh-CN" sz="2800" kern="100" dirty="0">
                <a:latin typeface="Times New Roman"/>
                <a:ea typeface="华文细黑"/>
              </a:rPr>
              <a:t>(g)</a:t>
            </a:r>
            <a:r>
              <a:rPr lang="en-US" altLang="zh-CN" sz="2800" i="1" kern="100" dirty="0" err="1">
                <a:latin typeface="Times New Roman"/>
                <a:ea typeface="华文细黑"/>
              </a:rPr>
              <a:t>p</a:t>
            </a:r>
            <a:r>
              <a:rPr lang="en-US" altLang="zh-CN" sz="2800" kern="100" dirty="0" err="1">
                <a:latin typeface="Times New Roman"/>
                <a:ea typeface="华文细黑"/>
              </a:rPr>
              <a:t>C</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i="1" kern="100" dirty="0" err="1">
                <a:latin typeface="Times New Roman"/>
                <a:ea typeface="华文细黑"/>
              </a:rPr>
              <a:t>q</a:t>
            </a:r>
            <a:r>
              <a:rPr lang="en-US" altLang="zh-CN" sz="2800" kern="100" dirty="0" err="1">
                <a:latin typeface="Times New Roman"/>
                <a:ea typeface="华文细黑"/>
              </a:rPr>
              <a:t>D</a:t>
            </a:r>
            <a:r>
              <a:rPr lang="en-US" altLang="zh-CN" sz="2800" kern="100" dirty="0">
                <a:latin typeface="Times New Roman"/>
                <a:ea typeface="华文细黑"/>
              </a:rPr>
              <a:t>(g)</a:t>
            </a:r>
            <a:r>
              <a:rPr lang="zh-CN" altLang="zh-CN" sz="2800" kern="100" dirty="0">
                <a:latin typeface="Times New Roman"/>
                <a:ea typeface="华文细黑"/>
                <a:cs typeface="Times New Roman"/>
              </a:rPr>
              <a:t>的</a:t>
            </a:r>
            <a:r>
              <a:rPr lang="en-US" altLang="zh-CN" sz="2800" i="1" kern="100" dirty="0">
                <a:latin typeface="Book Antiqua"/>
                <a:ea typeface="华文细黑"/>
                <a:cs typeface="Times New Roman"/>
              </a:rPr>
              <a:t>v</a:t>
            </a:r>
            <a:r>
              <a:rPr lang="zh-CN" altLang="zh-CN" sz="2800" kern="100" dirty="0">
                <a:latin typeface="Times New Roman"/>
                <a:ea typeface="华文细黑"/>
                <a:cs typeface="Times New Roman"/>
              </a:rPr>
              <a:t>－</a:t>
            </a:r>
            <a:r>
              <a:rPr lang="en-US" altLang="zh-CN" sz="2800" i="1" kern="100" dirty="0">
                <a:latin typeface="Times New Roman"/>
                <a:ea typeface="华文细黑"/>
              </a:rPr>
              <a:t>t</a:t>
            </a:r>
            <a:r>
              <a:rPr lang="zh-CN" altLang="zh-CN" sz="2800" kern="100" dirty="0">
                <a:latin typeface="Times New Roman"/>
                <a:ea typeface="华文细黑"/>
                <a:cs typeface="Times New Roman"/>
              </a:rPr>
              <a:t>图像如图甲所示，若其他条件都不变，只是在反应前加入合适的催化剂，则其</a:t>
            </a:r>
            <a:r>
              <a:rPr lang="en-US" altLang="zh-CN" sz="2800" i="1" kern="100" dirty="0">
                <a:latin typeface="Book Antiqua"/>
                <a:ea typeface="华文细黑"/>
                <a:cs typeface="Times New Roman"/>
              </a:rPr>
              <a:t>v</a:t>
            </a:r>
            <a:r>
              <a:rPr lang="zh-CN" altLang="zh-CN" sz="2800" kern="100" dirty="0">
                <a:latin typeface="Times New Roman"/>
                <a:ea typeface="华文细黑"/>
                <a:cs typeface="Times New Roman"/>
              </a:rPr>
              <a:t>－</a:t>
            </a:r>
            <a:r>
              <a:rPr lang="en-US" altLang="zh-CN" sz="2800" i="1" kern="100" dirty="0">
                <a:latin typeface="Times New Roman"/>
                <a:ea typeface="华文细黑"/>
              </a:rPr>
              <a:t>t</a:t>
            </a:r>
            <a:r>
              <a:rPr lang="zh-CN" altLang="zh-CN" sz="2800" kern="100" dirty="0">
                <a:latin typeface="Times New Roman"/>
                <a:ea typeface="华文细黑"/>
                <a:cs typeface="Times New Roman"/>
              </a:rPr>
              <a:t>图像如图乙所示。</a:t>
            </a:r>
            <a:endParaRPr lang="zh-CN" altLang="zh-CN" sz="2800" kern="100" dirty="0">
              <a:effectLst/>
              <a:latin typeface="宋体"/>
              <a:cs typeface="Courier New"/>
            </a:endParaRPr>
          </a:p>
        </p:txBody>
      </p:sp>
      <p:sp>
        <p:nvSpPr>
          <p:cNvPr id="46"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graphicFrame>
        <p:nvGraphicFramePr>
          <p:cNvPr id="2" name="对象 1"/>
          <p:cNvGraphicFramePr>
            <a:graphicFrameLocks noChangeAspect="1"/>
          </p:cNvGraphicFramePr>
          <p:nvPr>
            <p:extLst>
              <p:ext uri="{D42A27DB-BD31-4B8C-83A1-F6EECF244321}">
                <p14:modId xmlns:p14="http://schemas.microsoft.com/office/powerpoint/2010/main" val="1725832981"/>
              </p:ext>
            </p:extLst>
          </p:nvPr>
        </p:nvGraphicFramePr>
        <p:xfrm>
          <a:off x="4699965" y="901337"/>
          <a:ext cx="1054100" cy="593725"/>
        </p:xfrm>
        <a:graphic>
          <a:graphicData uri="http://schemas.openxmlformats.org/presentationml/2006/ole">
            <mc:AlternateContent xmlns:mc="http://schemas.openxmlformats.org/markup-compatibility/2006">
              <mc:Choice xmlns:v="urn:schemas-microsoft-com:vml" Requires="v">
                <p:oleObj spid="_x0000_s197660" name="Document" r:id="rId17" imgW="1054312" imgH="593692" progId="Word.Document.8">
                  <p:embed/>
                </p:oleObj>
              </mc:Choice>
              <mc:Fallback>
                <p:oleObj name="Document" r:id="rId17" imgW="1054312" imgH="593692" progId="Word.Document.8">
                  <p:embed/>
                  <p:pic>
                    <p:nvPicPr>
                      <p:cNvPr id="0" name=""/>
                      <p:cNvPicPr/>
                      <p:nvPr/>
                    </p:nvPicPr>
                    <p:blipFill>
                      <a:blip r:embed="rId18"/>
                      <a:stretch>
                        <a:fillRect/>
                      </a:stretch>
                    </p:blipFill>
                    <p:spPr>
                      <a:xfrm>
                        <a:off x="4699965" y="901337"/>
                        <a:ext cx="1054100" cy="593725"/>
                      </a:xfrm>
                      <a:prstGeom prst="rect">
                        <a:avLst/>
                      </a:prstGeom>
                    </p:spPr>
                  </p:pic>
                </p:oleObj>
              </mc:Fallback>
            </mc:AlternateContent>
          </a:graphicData>
        </a:graphic>
      </p:graphicFrame>
      <p:pic>
        <p:nvPicPr>
          <p:cNvPr id="197634" name="Picture 2" descr="49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36739" y="2614976"/>
            <a:ext cx="3475941" cy="190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89564" y="2632660"/>
            <a:ext cx="11873194" cy="3453253"/>
          </a:xfrm>
          <a:prstGeom prst="rect">
            <a:avLst/>
          </a:prstGeom>
        </p:spPr>
        <p:txBody>
          <a:bodyPr>
            <a:spAutoFit/>
          </a:bodyPr>
          <a:lstStyle/>
          <a:p>
            <a:pPr algn="just">
              <a:lnSpc>
                <a:spcPct val="130000"/>
              </a:lnSpc>
              <a:spcAft>
                <a:spcPts val="0"/>
              </a:spcAft>
              <a:tabLst>
                <a:tab pos="2430780" algn="l"/>
              </a:tabLst>
            </a:pPr>
            <a:r>
              <a:rPr lang="en-US" altLang="zh-CN" sz="2800" kern="100" dirty="0">
                <a:latin typeface="宋体"/>
                <a:ea typeface="华文细黑"/>
                <a:cs typeface="Times New Roman"/>
              </a:rPr>
              <a:t>①</a:t>
            </a:r>
            <a:r>
              <a:rPr lang="en-US" altLang="zh-CN" sz="2800" i="1" kern="100" dirty="0">
                <a:latin typeface="Times New Roman"/>
                <a:ea typeface="华文细黑"/>
                <a:cs typeface="Courier New"/>
              </a:rPr>
              <a:t>a</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②</a:t>
            </a:r>
            <a:r>
              <a:rPr lang="en-US" altLang="zh-CN" sz="2800" i="1" kern="100" dirty="0">
                <a:latin typeface="Times New Roman"/>
                <a:ea typeface="华文细黑"/>
                <a:cs typeface="Courier New"/>
              </a:rPr>
              <a:t>a</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en-US" altLang="zh-CN" sz="2800" i="1" kern="100" dirty="0">
                <a:latin typeface="Times New Roman"/>
                <a:ea typeface="华文细黑"/>
                <a:cs typeface="Courier New"/>
              </a:rPr>
              <a:t>b</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④</a:t>
            </a:r>
            <a:r>
              <a:rPr lang="en-US" altLang="zh-CN" sz="2800" i="1" kern="100" dirty="0">
                <a:latin typeface="Times New Roman"/>
                <a:ea typeface="华文细黑"/>
                <a:cs typeface="Courier New"/>
              </a:rPr>
              <a:t>b</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⑤</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30000"/>
              </a:lnSpc>
              <a:spcAft>
                <a:spcPts val="0"/>
              </a:spcAft>
              <a:tabLst>
                <a:tab pos="2430780" algn="l"/>
              </a:tabLst>
            </a:pPr>
            <a:r>
              <a:rPr lang="en-US" altLang="zh-CN" sz="2800" kern="100" dirty="0">
                <a:latin typeface="宋体"/>
                <a:ea typeface="华文细黑"/>
                <a:cs typeface="Times New Roman"/>
              </a:rPr>
              <a:t>⑥</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两图中阴影部分面积相等　</a:t>
            </a:r>
            <a:r>
              <a:rPr lang="en-US" altLang="zh-CN" sz="2800" kern="100" dirty="0">
                <a:latin typeface="宋体"/>
                <a:ea typeface="华文细黑"/>
                <a:cs typeface="Times New Roman"/>
              </a:rPr>
              <a:t>⑧</a:t>
            </a:r>
            <a:r>
              <a:rPr lang="zh-CN" altLang="zh-CN" sz="2800" kern="100" dirty="0">
                <a:latin typeface="Times New Roman"/>
                <a:ea typeface="华文细黑"/>
                <a:cs typeface="Times New Roman"/>
              </a:rPr>
              <a:t>图乙中</a:t>
            </a:r>
            <a:r>
              <a:rPr lang="zh-CN" altLang="zh-CN" sz="2800" kern="100" dirty="0" smtClean="0">
                <a:latin typeface="Times New Roman"/>
                <a:ea typeface="华文细黑"/>
                <a:cs typeface="Times New Roman"/>
              </a:rPr>
              <a:t>阴</a:t>
            </a:r>
            <a:endParaRPr lang="en-US" altLang="zh-CN" sz="2800" kern="100" dirty="0" smtClean="0">
              <a:latin typeface="Times New Roman"/>
              <a:ea typeface="华文细黑"/>
              <a:cs typeface="Times New Roman"/>
            </a:endParaRPr>
          </a:p>
          <a:p>
            <a:pPr algn="just">
              <a:lnSpc>
                <a:spcPct val="130000"/>
              </a:lnSpc>
              <a:spcAft>
                <a:spcPts val="0"/>
              </a:spcAft>
              <a:tabLst>
                <a:tab pos="2430780" algn="l"/>
              </a:tabLst>
            </a:pPr>
            <a:r>
              <a:rPr lang="zh-CN" altLang="zh-CN" sz="2800" kern="100" dirty="0" smtClean="0">
                <a:latin typeface="Times New Roman"/>
                <a:ea typeface="华文细黑"/>
                <a:cs typeface="Times New Roman"/>
              </a:rPr>
              <a:t>影</a:t>
            </a:r>
            <a:r>
              <a:rPr lang="zh-CN" altLang="zh-CN" sz="2800" kern="100" dirty="0">
                <a:latin typeface="Times New Roman"/>
                <a:ea typeface="华文细黑"/>
                <a:cs typeface="Times New Roman"/>
              </a:rPr>
              <a:t>部分面积更大</a:t>
            </a:r>
            <a:endParaRPr lang="zh-CN" altLang="zh-CN" sz="2800" kern="100" dirty="0">
              <a:latin typeface="宋体"/>
              <a:cs typeface="Courier New"/>
            </a:endParaRPr>
          </a:p>
          <a:p>
            <a:pPr algn="just">
              <a:lnSpc>
                <a:spcPct val="130000"/>
              </a:lnSpc>
              <a:spcAft>
                <a:spcPts val="0"/>
              </a:spcAft>
              <a:tabLst>
                <a:tab pos="2430780" algn="l"/>
              </a:tabLst>
            </a:pPr>
            <a:r>
              <a:rPr lang="zh-CN" altLang="zh-CN" sz="2800" kern="100" dirty="0">
                <a:latin typeface="Times New Roman"/>
                <a:ea typeface="华文细黑"/>
                <a:cs typeface="Times New Roman"/>
              </a:rPr>
              <a:t>以上所述正确的为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②④⑤⑦</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②④⑥⑧</a:t>
            </a:r>
            <a:endParaRPr lang="zh-CN" altLang="zh-CN" sz="2800" kern="100" dirty="0">
              <a:latin typeface="宋体"/>
              <a:cs typeface="Courier New"/>
            </a:endParaRPr>
          </a:p>
          <a:p>
            <a:pPr>
              <a:lnSpc>
                <a:spcPct val="13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②③⑤⑦</a:t>
            </a:r>
            <a:r>
              <a:rPr lang="en-US" altLang="zh-CN" sz="2800" kern="100" dirty="0">
                <a:latin typeface="Times New Roman"/>
                <a:ea typeface="华文细黑"/>
              </a:rPr>
              <a:t>  	</a:t>
            </a:r>
            <a:r>
              <a:rPr lang="en-US" altLang="zh-CN" sz="2800" kern="100" dirty="0" smtClean="0">
                <a:latin typeface="Times New Roman"/>
                <a:ea typeface="华文细黑"/>
              </a:rPr>
              <a:t>		D</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②③⑥⑧</a:t>
            </a:r>
            <a:endParaRPr lang="zh-CN" altLang="en-US" sz="2800" dirty="0"/>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83419" y="2262565"/>
            <a:ext cx="10686944" cy="2031325"/>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使用催化剂仅仅是加快反应速率，缩短达到平衡的时间，故</a:t>
            </a:r>
            <a:r>
              <a:rPr lang="en-US" altLang="zh-CN" sz="2800" kern="100" dirty="0">
                <a:latin typeface="宋体"/>
                <a:ea typeface="华文细黑"/>
                <a:cs typeface="Times New Roman"/>
              </a:rPr>
              <a:t>②④⑤⑦</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430780"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A</a:t>
            </a:r>
            <a:endParaRPr lang="zh-CN" altLang="zh-CN" sz="2800" kern="100" dirty="0">
              <a:solidFill>
                <a:schemeClr val="accent6">
                  <a:lumMod val="75000"/>
                </a:schemeClr>
              </a:solidFill>
              <a:latin typeface="Times New Roman"/>
              <a:ea typeface="华文细黑"/>
            </a:endParaRPr>
          </a:p>
        </p:txBody>
      </p:sp>
      <p:sp>
        <p:nvSpPr>
          <p:cNvPr id="1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837506"/>
            <a:ext cx="10793813" cy="138499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8</a:t>
            </a:r>
            <a:r>
              <a:rPr lang="zh-CN" altLang="zh-CN" sz="2800" kern="100" dirty="0">
                <a:latin typeface="Times New Roman"/>
                <a:ea typeface="华文细黑"/>
                <a:cs typeface="Times New Roman"/>
              </a:rPr>
              <a:t>．为了研究一定浓度</a:t>
            </a:r>
            <a:r>
              <a:rPr lang="en-US" altLang="zh-CN" sz="2800" kern="100" dirty="0">
                <a:latin typeface="Times New Roman"/>
                <a:ea typeface="华文细黑"/>
              </a:rPr>
              <a:t>Fe</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的溶液在不同条件下被氧气氧化的氧化率，实验结果</a:t>
            </a:r>
            <a:r>
              <a:rPr lang="zh-CN" altLang="zh-CN" sz="2800" kern="100" dirty="0" smtClean="0">
                <a:latin typeface="Times New Roman"/>
                <a:ea typeface="华文细黑"/>
                <a:cs typeface="Times New Roman"/>
              </a:rPr>
              <a:t>如图</a:t>
            </a:r>
            <a:r>
              <a:rPr lang="zh-CN" altLang="zh-CN" sz="2800" kern="100" dirty="0">
                <a:latin typeface="Times New Roman"/>
                <a:ea typeface="华文细黑"/>
                <a:cs typeface="Times New Roman"/>
              </a:rPr>
              <a:t>所示，判断下列说法正确的是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pic>
        <p:nvPicPr>
          <p:cNvPr id="198658" name="Picture 2" descr="49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413629" y="2199422"/>
            <a:ext cx="3183754"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85315" y="2066816"/>
            <a:ext cx="8190647" cy="3323987"/>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越小氧化率越大</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．温度越高氧化率越小</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的氧化率仅与溶液的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和温度有关</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．实验说明降低</a:t>
            </a:r>
            <a:r>
              <a:rPr lang="en-US" altLang="zh-CN" sz="2800" kern="100" dirty="0">
                <a:latin typeface="Times New Roman"/>
                <a:ea typeface="华文细黑"/>
              </a:rPr>
              <a:t>pH</a:t>
            </a:r>
            <a:r>
              <a:rPr lang="zh-CN" altLang="zh-CN" sz="2800" kern="100" dirty="0">
                <a:latin typeface="Times New Roman"/>
                <a:ea typeface="华文细黑"/>
                <a:cs typeface="Times New Roman"/>
              </a:rPr>
              <a:t>、升高温度有利于提高</a:t>
            </a:r>
            <a:r>
              <a:rPr lang="en-US" altLang="zh-CN" sz="2800" kern="100" dirty="0">
                <a:latin typeface="Times New Roman"/>
                <a:ea typeface="华文细黑"/>
              </a:rPr>
              <a:t>Fe</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nSpc>
                <a:spcPct val="150000"/>
              </a:lnSpc>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氧</a:t>
            </a:r>
            <a:r>
              <a:rPr lang="zh-CN" altLang="zh-CN" sz="2800" kern="100" dirty="0">
                <a:latin typeface="Times New Roman"/>
                <a:ea typeface="华文细黑"/>
                <a:cs typeface="Times New Roman"/>
              </a:rPr>
              <a:t>化率</a:t>
            </a:r>
            <a:endParaRPr lang="zh-CN" altLang="en-US" sz="2800" dirty="0"/>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01993" y="1904266"/>
            <a:ext cx="10793813" cy="3323987"/>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②③</a:t>
            </a:r>
            <a:r>
              <a:rPr lang="zh-CN" altLang="zh-CN" sz="2800" kern="100" dirty="0">
                <a:latin typeface="Times New Roman"/>
                <a:ea typeface="华文细黑"/>
                <a:cs typeface="Times New Roman"/>
              </a:rPr>
              <a:t>可知，温度相同时</a:t>
            </a:r>
            <a:r>
              <a:rPr lang="en-US" altLang="zh-CN" sz="2800" kern="100" dirty="0">
                <a:latin typeface="Times New Roman"/>
                <a:ea typeface="华文细黑"/>
              </a:rPr>
              <a:t>pH</a:t>
            </a:r>
            <a:r>
              <a:rPr lang="zh-CN" altLang="zh-CN" sz="2800" kern="100" dirty="0">
                <a:latin typeface="Times New Roman"/>
                <a:ea typeface="华文细黑"/>
                <a:cs typeface="Times New Roman"/>
              </a:rPr>
              <a:t>越小，氧化率越大，由</a:t>
            </a:r>
            <a:r>
              <a:rPr lang="en-US" altLang="zh-CN" sz="2800" kern="100" dirty="0">
                <a:latin typeface="宋体"/>
                <a:ea typeface="华文细黑"/>
                <a:cs typeface="Times New Roman"/>
              </a:rPr>
              <a:t>①②</a:t>
            </a:r>
            <a:r>
              <a:rPr lang="zh-CN" altLang="zh-CN" sz="2800" kern="100" dirty="0">
                <a:latin typeface="Times New Roman"/>
                <a:ea typeface="华文细黑"/>
                <a:cs typeface="Times New Roman"/>
              </a:rPr>
              <a:t>可知，</a:t>
            </a:r>
            <a:r>
              <a:rPr lang="en-US" altLang="zh-CN" sz="2800" kern="100" dirty="0">
                <a:latin typeface="Times New Roman"/>
                <a:ea typeface="华文细黑"/>
              </a:rPr>
              <a:t>pH</a:t>
            </a:r>
            <a:r>
              <a:rPr lang="zh-CN" altLang="zh-CN" sz="2800" kern="100" dirty="0">
                <a:latin typeface="Times New Roman"/>
                <a:ea typeface="华文细黑"/>
                <a:cs typeface="Times New Roman"/>
              </a:rPr>
              <a:t>相同时，温度越高，氧化率越大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a:t>
            </a:r>
            <a:r>
              <a:rPr lang="en-US" altLang="zh-CN" sz="2800" kern="100" dirty="0">
                <a:latin typeface="Times New Roman"/>
                <a:ea typeface="华文细黑"/>
              </a:rPr>
              <a:t>Fe</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的氧化率除受</a:t>
            </a:r>
            <a:r>
              <a:rPr lang="en-US" altLang="zh-CN" sz="2800" kern="100" dirty="0">
                <a:latin typeface="Times New Roman"/>
                <a:ea typeface="华文细黑"/>
              </a:rPr>
              <a:t>pH</a:t>
            </a:r>
            <a:r>
              <a:rPr lang="zh-CN" altLang="zh-CN" sz="2800" kern="100" dirty="0">
                <a:latin typeface="Times New Roman"/>
                <a:ea typeface="华文细黑"/>
                <a:cs typeface="Times New Roman"/>
              </a:rPr>
              <a:t>、温度影响外，还受其他因素影响，如浓度等</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430780"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rPr>
              <a:t>D</a:t>
            </a:r>
            <a:endParaRPr lang="zh-CN" altLang="zh-CN" sz="2800" b="1" kern="100" dirty="0">
              <a:solidFill>
                <a:schemeClr val="accent6">
                  <a:lumMod val="75000"/>
                </a:schemeClr>
              </a:solidFill>
              <a:latin typeface="Times New Roman"/>
              <a:ea typeface="华文细黑"/>
            </a:endParaRPr>
          </a:p>
        </p:txBody>
      </p:sp>
      <p:sp>
        <p:nvSpPr>
          <p:cNvPr id="1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3207436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590" y="1155174"/>
            <a:ext cx="10942851" cy="3354740"/>
          </a:xfrm>
          <a:prstGeom prst="rect">
            <a:avLst/>
          </a:prstGeom>
        </p:spPr>
        <p:txBody>
          <a:bodyPr wrap="square" lIns="121898" tIns="60948" rIns="121898" bIns="60948">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．在一密闭容器中充入一定量的</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，在电火花作用下发生反应</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=2NO</a:t>
            </a:r>
            <a:r>
              <a:rPr lang="zh-CN" altLang="zh-CN" sz="2800" kern="100" dirty="0">
                <a:latin typeface="Times New Roman"/>
                <a:ea typeface="华文细黑"/>
                <a:cs typeface="Times New Roman"/>
              </a:rPr>
              <a:t>，经测定前</a:t>
            </a:r>
            <a:r>
              <a:rPr lang="en-US" altLang="zh-CN" sz="2800" kern="100" dirty="0">
                <a:latin typeface="Times New Roman"/>
                <a:ea typeface="华文细黑"/>
                <a:cs typeface="Courier New"/>
              </a:rPr>
              <a:t>3 s</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表示的反应速率为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6 s</a:t>
            </a:r>
            <a:r>
              <a:rPr lang="zh-CN" altLang="zh-CN" sz="2800" kern="100" dirty="0">
                <a:latin typeface="Times New Roman"/>
                <a:ea typeface="华文细黑"/>
                <a:cs typeface="Times New Roman"/>
              </a:rPr>
              <a:t>末</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．大于</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1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．小于</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D</a:t>
            </a:r>
            <a:r>
              <a:rPr lang="zh-CN" altLang="zh-CN" sz="2800" kern="100" dirty="0">
                <a:latin typeface="Times New Roman"/>
                <a:ea typeface="华文细黑"/>
                <a:cs typeface="Times New Roman"/>
              </a:rPr>
              <a:t>．不能确定</a:t>
            </a:r>
            <a:endParaRPr lang="zh-CN" altLang="zh-CN" sz="1100" kern="100" dirty="0">
              <a:effectLst/>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9028" y="895204"/>
            <a:ext cx="11010769" cy="194950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9</a:t>
            </a:r>
            <a:r>
              <a:rPr lang="zh-CN" altLang="zh-CN" sz="2800" kern="100" dirty="0">
                <a:latin typeface="Times New Roman"/>
                <a:ea typeface="华文细黑"/>
                <a:cs typeface="Times New Roman"/>
              </a:rPr>
              <a:t>．在</a:t>
            </a:r>
            <a:r>
              <a:rPr lang="en-US" altLang="zh-CN" sz="2800" kern="100" dirty="0">
                <a:latin typeface="Times New Roman"/>
                <a:ea typeface="华文细黑"/>
              </a:rPr>
              <a:t>298 K</a:t>
            </a:r>
            <a:r>
              <a:rPr lang="zh-CN" altLang="zh-CN" sz="2800" kern="100" dirty="0">
                <a:latin typeface="Times New Roman"/>
                <a:ea typeface="华文细黑"/>
                <a:cs typeface="Times New Roman"/>
              </a:rPr>
              <a:t>时，实验测得溶液中的反应：</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2HI</a:t>
            </a:r>
            <a:r>
              <a:rPr lang="en-US" altLang="zh-CN" sz="2800" kern="100" spc="-80" dirty="0">
                <a:latin typeface="Times New Roman"/>
                <a:ea typeface="华文细黑"/>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a:t>
            </a:r>
            <a:r>
              <a:rPr lang="en-US" altLang="zh-CN" sz="2800" kern="100" dirty="0">
                <a:latin typeface="Times New Roman"/>
                <a:ea typeface="华文细黑"/>
              </a:rPr>
              <a:t>I</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在不同浓度时的化学反应速率如表所示，由此可推知第</a:t>
            </a:r>
            <a:r>
              <a:rPr lang="en-US" altLang="zh-CN" sz="2800" kern="100" dirty="0">
                <a:latin typeface="Times New Roman"/>
                <a:ea typeface="华文细黑"/>
              </a:rPr>
              <a:t>5</a:t>
            </a:r>
            <a:r>
              <a:rPr lang="zh-CN" altLang="zh-CN" sz="2800" kern="100" dirty="0">
                <a:latin typeface="Times New Roman"/>
                <a:ea typeface="华文细黑"/>
                <a:cs typeface="Times New Roman"/>
              </a:rPr>
              <a:t>组实验中</a:t>
            </a:r>
            <a:r>
              <a:rPr lang="en-US" altLang="zh-CN" sz="2800" i="1" kern="100" dirty="0">
                <a:latin typeface="Times New Roman"/>
                <a:ea typeface="华文细黑"/>
              </a:rPr>
              <a:t>c</a:t>
            </a:r>
            <a:r>
              <a:rPr lang="en-US" altLang="zh-CN" sz="2800" kern="100" dirty="0">
                <a:latin typeface="Times New Roman"/>
                <a:ea typeface="华文细黑"/>
              </a:rPr>
              <a:t>(HI)</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a:latin typeface="Times New Roman"/>
                <a:ea typeface="华文细黑"/>
                <a:cs typeface="Times New Roman"/>
              </a:rPr>
              <a:t>不可能为</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graphicFrame>
        <p:nvGraphicFramePr>
          <p:cNvPr id="3" name="表格 2"/>
          <p:cNvGraphicFramePr>
            <a:graphicFrameLocks noGrp="1"/>
          </p:cNvGraphicFramePr>
          <p:nvPr>
            <p:extLst>
              <p:ext uri="{D42A27DB-BD31-4B8C-83A1-F6EECF244321}">
                <p14:modId xmlns:p14="http://schemas.microsoft.com/office/powerpoint/2010/main" val="2023478781"/>
              </p:ext>
            </p:extLst>
          </p:nvPr>
        </p:nvGraphicFramePr>
        <p:xfrm>
          <a:off x="963859" y="3005679"/>
          <a:ext cx="10099899" cy="2584355"/>
        </p:xfrm>
        <a:graphic>
          <a:graphicData uri="http://schemas.openxmlformats.org/drawingml/2006/table">
            <a:tbl>
              <a:tblPr/>
              <a:tblGrid>
                <a:gridCol w="2625859"/>
                <a:gridCol w="1560162"/>
                <a:gridCol w="1223803"/>
                <a:gridCol w="1223803"/>
                <a:gridCol w="1223803"/>
                <a:gridCol w="1223803"/>
                <a:gridCol w="1018666"/>
              </a:tblGrid>
              <a:tr h="578514">
                <a:tc>
                  <a:txBody>
                    <a:bodyPr/>
                    <a:lstStyle/>
                    <a:p>
                      <a:pPr algn="ctr">
                        <a:lnSpc>
                          <a:spcPct val="150000"/>
                        </a:lnSpc>
                        <a:spcAft>
                          <a:spcPts val="0"/>
                        </a:spcAft>
                        <a:tabLst>
                          <a:tab pos="2430780" algn="l"/>
                        </a:tabLst>
                      </a:pPr>
                      <a:r>
                        <a:rPr lang="zh-CN" sz="2800" kern="100">
                          <a:effectLst/>
                          <a:latin typeface="Times New Roman"/>
                          <a:ea typeface="华文细黑"/>
                          <a:cs typeface="Times New Roman"/>
                        </a:rPr>
                        <a:t>实验编号</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1</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4</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5</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6</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2430780" algn="l"/>
                        </a:tabLs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(HI)/</a:t>
                      </a:r>
                      <a:r>
                        <a:rPr lang="en-US" sz="2800" kern="100" dirty="0" err="1">
                          <a:effectLst/>
                          <a:latin typeface="Times New Roman"/>
                          <a:ea typeface="华文细黑"/>
                          <a:cs typeface="Courier New"/>
                        </a:rPr>
                        <a:t>mol·L</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1</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0.100</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0.200</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0.150</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0.100</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800" kern="100">
                          <a:effectLst/>
                          <a:latin typeface="Times New Roman"/>
                          <a:ea typeface="华文细黑"/>
                          <a:cs typeface="Times New Roman"/>
                        </a:rPr>
                        <a:t>？</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0.500</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057">
                <a:tc>
                  <a:txBody>
                    <a:bodyPr/>
                    <a:lstStyle/>
                    <a:p>
                      <a:pPr algn="ctr">
                        <a:lnSpc>
                          <a:spcPct val="150000"/>
                        </a:lnSpc>
                        <a:spcAft>
                          <a:spcPts val="0"/>
                        </a:spcAft>
                        <a:tabLst>
                          <a:tab pos="2430780" algn="l"/>
                        </a:tabLs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)/mol·L</a:t>
                      </a:r>
                      <a:r>
                        <a:rPr lang="zh-CN" sz="2800" kern="100" baseline="30000">
                          <a:effectLst/>
                          <a:latin typeface="Times New Roman"/>
                          <a:ea typeface="华文细黑"/>
                          <a:cs typeface="Times New Roman"/>
                        </a:rPr>
                        <a:t>－</a:t>
                      </a:r>
                      <a:r>
                        <a:rPr lang="en-US" sz="2800" kern="100" baseline="30000">
                          <a:effectLst/>
                          <a:latin typeface="Times New Roman"/>
                          <a:ea typeface="华文细黑"/>
                          <a:cs typeface="Courier New"/>
                        </a:rPr>
                        <a:t>1</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0.100</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0.100</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0.150</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0.200</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800" kern="100">
                          <a:effectLst/>
                          <a:latin typeface="Times New Roman"/>
                          <a:ea typeface="华文细黑"/>
                          <a:cs typeface="Times New Roman"/>
                        </a:rPr>
                        <a:t>？</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0.400</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4115">
                <a:tc>
                  <a:txBody>
                    <a:bodyPr/>
                    <a:lstStyle/>
                    <a:p>
                      <a:pPr algn="ctr">
                        <a:lnSpc>
                          <a:spcPct val="150000"/>
                        </a:lnSpc>
                        <a:spcAft>
                          <a:spcPts val="0"/>
                        </a:spcAft>
                        <a:tabLst>
                          <a:tab pos="2430780" algn="l"/>
                        </a:tabLst>
                      </a:pPr>
                      <a:r>
                        <a:rPr lang="en-US" sz="2800" i="1" kern="100">
                          <a:effectLst/>
                          <a:latin typeface="Book Antiqua"/>
                          <a:ea typeface="华文细黑"/>
                          <a:cs typeface="Times New Roman"/>
                        </a:rPr>
                        <a:t>v</a:t>
                      </a:r>
                      <a:r>
                        <a:rPr lang="en-US" sz="2800" kern="100">
                          <a:effectLst/>
                          <a:latin typeface="Times New Roman"/>
                          <a:ea typeface="华文细黑"/>
                          <a:cs typeface="Courier New"/>
                        </a:rPr>
                        <a:t>/mol·L</a:t>
                      </a:r>
                      <a:r>
                        <a:rPr lang="zh-CN" sz="2800" kern="100" baseline="30000">
                          <a:effectLst/>
                          <a:latin typeface="Times New Roman"/>
                          <a:ea typeface="华文细黑"/>
                          <a:cs typeface="Times New Roman"/>
                        </a:rPr>
                        <a:t>－</a:t>
                      </a:r>
                      <a:r>
                        <a:rPr lang="en-US" sz="2800" kern="100" baseline="30000">
                          <a:effectLst/>
                          <a:latin typeface="Times New Roman"/>
                          <a:ea typeface="华文细黑"/>
                          <a:cs typeface="Courier New"/>
                        </a:rPr>
                        <a:t>1</a:t>
                      </a:r>
                      <a:r>
                        <a:rPr lang="en-US" sz="2800" kern="100">
                          <a:effectLst/>
                          <a:latin typeface="Times New Roman"/>
                          <a:ea typeface="华文细黑"/>
                          <a:cs typeface="Courier New"/>
                        </a:rPr>
                        <a:t>·s</a:t>
                      </a:r>
                      <a:r>
                        <a:rPr lang="zh-CN" sz="2800" kern="100" baseline="30000">
                          <a:effectLst/>
                          <a:latin typeface="Times New Roman"/>
                          <a:ea typeface="华文细黑"/>
                          <a:cs typeface="Times New Roman"/>
                        </a:rPr>
                        <a:t>－</a:t>
                      </a:r>
                      <a:r>
                        <a:rPr lang="en-US" sz="2800" kern="100" baseline="30000">
                          <a:effectLst/>
                          <a:latin typeface="Times New Roman"/>
                          <a:ea typeface="华文细黑"/>
                          <a:cs typeface="Courier New"/>
                        </a:rPr>
                        <a:t>1</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0.007 60</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0.015 2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0.017 1</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0.015 2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a:effectLst/>
                          <a:latin typeface="Times New Roman"/>
                          <a:ea typeface="华文细黑"/>
                          <a:cs typeface="Courier New"/>
                        </a:rPr>
                        <a:t>0.022 8</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800" kern="100" dirty="0">
                          <a:effectLst/>
                          <a:latin typeface="Times New Roman"/>
                          <a:ea typeface="华文细黑"/>
                          <a:cs typeface="Courier New"/>
                        </a:rPr>
                        <a:t>0.152</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394" y="765498"/>
            <a:ext cx="11232086" cy="5181162"/>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A</a:t>
            </a:r>
            <a:r>
              <a:rPr lang="en-US" altLang="zh-CN" sz="2800" kern="100" dirty="0" smtClean="0">
                <a:latin typeface="Times New Roman"/>
                <a:ea typeface="华文细黑"/>
                <a:cs typeface="Courier New"/>
              </a:rPr>
              <a:t>.   0.150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0.200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0.300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0.100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0.200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0.200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a:t>
            </a:r>
            <a:r>
              <a:rPr lang="en-US" altLang="zh-CN" sz="2800" kern="100" dirty="0">
                <a:latin typeface="Times New Roman"/>
                <a:ea typeface="华文细黑"/>
              </a:rPr>
              <a:t>0.100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0.300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rPr>
              <a:t>1</a:t>
            </a:r>
          </a:p>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由表中数据可推出化学反应速率</a:t>
            </a:r>
            <a:r>
              <a:rPr lang="en-US" altLang="zh-CN" sz="2800" i="1" kern="100" dirty="0">
                <a:latin typeface="Book Antiqua"/>
                <a:ea typeface="华文细黑"/>
                <a:cs typeface="Times New Roman"/>
              </a:rPr>
              <a:t>v</a:t>
            </a:r>
            <a:r>
              <a:rPr lang="zh-CN" altLang="zh-CN" sz="2800" kern="100" dirty="0">
                <a:latin typeface="Times New Roman"/>
                <a:ea typeface="华文细黑"/>
                <a:cs typeface="Times New Roman"/>
              </a:rPr>
              <a:t>与</a:t>
            </a:r>
            <a:r>
              <a:rPr lang="en-US" altLang="zh-CN" sz="2800" i="1" kern="100" dirty="0">
                <a:latin typeface="Times New Roman"/>
                <a:ea typeface="华文细黑"/>
              </a:rPr>
              <a:t>c</a:t>
            </a:r>
            <a:r>
              <a:rPr lang="en-US" altLang="zh-CN" sz="2800" kern="100" dirty="0">
                <a:latin typeface="Times New Roman"/>
                <a:ea typeface="华文细黑"/>
              </a:rPr>
              <a:t>(HI)</a:t>
            </a:r>
            <a:r>
              <a:rPr lang="zh-CN" altLang="zh-CN" sz="2800" kern="100" dirty="0">
                <a:latin typeface="Times New Roman"/>
                <a:ea typeface="华文细黑"/>
                <a:cs typeface="Times New Roman"/>
              </a:rPr>
              <a:t>和</a:t>
            </a:r>
            <a:r>
              <a:rPr lang="en-US" altLang="zh-CN" sz="2800" i="1" kern="100" dirty="0">
                <a:latin typeface="Times New Roman"/>
                <a:ea typeface="华文细黑"/>
              </a:rPr>
              <a:t>c</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a:latin typeface="Times New Roman"/>
                <a:ea typeface="华文细黑"/>
                <a:cs typeface="Times New Roman"/>
              </a:rPr>
              <a:t>的乘积成正比，以实验</a:t>
            </a:r>
            <a:r>
              <a:rPr lang="en-US" altLang="zh-CN" sz="2800" kern="100" dirty="0">
                <a:latin typeface="Times New Roman"/>
                <a:ea typeface="华文细黑"/>
              </a:rPr>
              <a:t>1</a:t>
            </a:r>
            <a:r>
              <a:rPr lang="zh-CN" altLang="zh-CN" sz="2800" kern="100" dirty="0">
                <a:latin typeface="Times New Roman"/>
                <a:ea typeface="华文细黑"/>
                <a:cs typeface="Times New Roman"/>
              </a:rPr>
              <a:t>为参照，实验</a:t>
            </a:r>
            <a:r>
              <a:rPr lang="en-US" altLang="zh-CN" sz="2800" kern="100" dirty="0">
                <a:latin typeface="Times New Roman"/>
                <a:ea typeface="华文细黑"/>
              </a:rPr>
              <a:t>5</a:t>
            </a:r>
            <a:r>
              <a:rPr lang="zh-CN" altLang="zh-CN" sz="2800" kern="100" dirty="0">
                <a:latin typeface="Times New Roman"/>
                <a:ea typeface="华文细黑"/>
                <a:cs typeface="Times New Roman"/>
              </a:rPr>
              <a:t>的化学反应速率是实验</a:t>
            </a:r>
            <a:r>
              <a:rPr lang="en-US" altLang="zh-CN" sz="2800" kern="100" dirty="0">
                <a:latin typeface="Times New Roman"/>
                <a:ea typeface="华文细黑"/>
              </a:rPr>
              <a:t>1</a:t>
            </a:r>
            <a:r>
              <a:rPr lang="zh-CN" altLang="zh-CN" sz="2800" kern="100" dirty="0">
                <a:latin typeface="Times New Roman"/>
                <a:ea typeface="华文细黑"/>
                <a:cs typeface="Times New Roman"/>
              </a:rPr>
              <a:t>的</a:t>
            </a:r>
            <a:r>
              <a:rPr lang="en-US" altLang="zh-CN" sz="2800" kern="100" dirty="0">
                <a:latin typeface="Times New Roman"/>
                <a:ea typeface="华文细黑"/>
              </a:rPr>
              <a:t>3</a:t>
            </a:r>
            <a:r>
              <a:rPr lang="zh-CN" altLang="zh-CN" sz="2800" kern="100" dirty="0">
                <a:latin typeface="Times New Roman"/>
                <a:ea typeface="华文细黑"/>
                <a:cs typeface="Times New Roman"/>
              </a:rPr>
              <a:t>倍，所以实验</a:t>
            </a:r>
            <a:r>
              <a:rPr lang="en-US" altLang="zh-CN" sz="2800" kern="100" dirty="0">
                <a:latin typeface="Times New Roman"/>
                <a:ea typeface="华文细黑"/>
              </a:rPr>
              <a:t>5</a:t>
            </a:r>
            <a:r>
              <a:rPr lang="zh-CN" altLang="zh-CN" sz="2800" kern="100" dirty="0">
                <a:latin typeface="Times New Roman"/>
                <a:ea typeface="华文细黑"/>
                <a:cs typeface="Times New Roman"/>
              </a:rPr>
              <a:t>中</a:t>
            </a:r>
            <a:r>
              <a:rPr lang="en-US" altLang="zh-CN" sz="2800" i="1" kern="100" dirty="0">
                <a:latin typeface="Times New Roman"/>
                <a:ea typeface="华文细黑"/>
              </a:rPr>
              <a:t>c</a:t>
            </a:r>
            <a:r>
              <a:rPr lang="en-US" altLang="zh-CN" sz="2800" kern="100" dirty="0">
                <a:latin typeface="Times New Roman"/>
                <a:ea typeface="华文细黑"/>
              </a:rPr>
              <a:t>(HI)</a:t>
            </a:r>
            <a:r>
              <a:rPr lang="zh-CN" altLang="zh-CN" sz="2800" kern="100" dirty="0">
                <a:latin typeface="Times New Roman"/>
                <a:ea typeface="华文细黑"/>
                <a:cs typeface="Times New Roman"/>
              </a:rPr>
              <a:t>和</a:t>
            </a:r>
            <a:r>
              <a:rPr lang="en-US" altLang="zh-CN" sz="2800" i="1" kern="100" dirty="0">
                <a:latin typeface="Times New Roman"/>
                <a:ea typeface="华文细黑"/>
              </a:rPr>
              <a:t>c</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a:latin typeface="Times New Roman"/>
                <a:ea typeface="华文细黑"/>
                <a:cs typeface="Times New Roman"/>
              </a:rPr>
              <a:t>的乘积应是实验</a:t>
            </a:r>
            <a:r>
              <a:rPr lang="en-US" altLang="zh-CN" sz="2800" kern="100" dirty="0">
                <a:latin typeface="Times New Roman"/>
                <a:ea typeface="华文细黑"/>
              </a:rPr>
              <a:t>1</a:t>
            </a:r>
            <a:r>
              <a:rPr lang="zh-CN" altLang="zh-CN" sz="2800" kern="100" dirty="0">
                <a:latin typeface="Times New Roman"/>
                <a:ea typeface="华文细黑"/>
                <a:cs typeface="Times New Roman"/>
              </a:rPr>
              <a:t>的</a:t>
            </a:r>
            <a:r>
              <a:rPr lang="en-US" altLang="zh-CN" sz="2800" kern="100" dirty="0">
                <a:latin typeface="Times New Roman"/>
                <a:ea typeface="华文细黑"/>
              </a:rPr>
              <a:t>3</a:t>
            </a:r>
            <a:r>
              <a:rPr lang="zh-CN" altLang="zh-CN" sz="2800" kern="100" dirty="0">
                <a:latin typeface="Times New Roman"/>
                <a:ea typeface="华文细黑"/>
                <a:cs typeface="Times New Roman"/>
              </a:rPr>
              <a:t>倍。通过计算，</a:t>
            </a:r>
            <a:r>
              <a:rPr lang="en-US" altLang="zh-CN" sz="2800" kern="100" dirty="0">
                <a:latin typeface="Times New Roman"/>
                <a:ea typeface="华文细黑"/>
              </a:rPr>
              <a:t>C</a:t>
            </a:r>
            <a:r>
              <a:rPr lang="zh-CN" altLang="zh-CN" sz="2800" kern="100" dirty="0">
                <a:latin typeface="Times New Roman"/>
                <a:ea typeface="华文细黑"/>
                <a:cs typeface="Times New Roman"/>
              </a:rPr>
              <a:t>选项不符合题意。</a:t>
            </a:r>
            <a:endParaRPr lang="en-US" altLang="zh-CN" sz="2800" kern="100" dirty="0">
              <a:latin typeface="Times New Roman"/>
              <a:ea typeface="华文细黑"/>
              <a:cs typeface="Times New Roman"/>
            </a:endParaRPr>
          </a:p>
          <a:p>
            <a:pPr lvl="0" algn="just">
              <a:lnSpc>
                <a:spcPct val="150000"/>
              </a:lnSpc>
              <a:tabLst>
                <a:tab pos="2430780"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rPr>
              <a:t>C</a:t>
            </a:r>
            <a:endParaRPr lang="zh-CN" altLang="zh-CN" sz="2800" b="1" kern="100" dirty="0">
              <a:solidFill>
                <a:schemeClr val="accent6">
                  <a:lumMod val="75000"/>
                </a:schemeClr>
              </a:solidFill>
              <a:latin typeface="Times New Roman"/>
              <a:ea typeface="华文细黑"/>
            </a:endParaRPr>
          </a:p>
        </p:txBody>
      </p:sp>
      <p:sp>
        <p:nvSpPr>
          <p:cNvPr id="1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3693934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4" end="4"/>
                                            </p:txEl>
                                          </p:spTgt>
                                        </p:tgtEl>
                                      </p:cBhvr>
                                    </p:animEffect>
                                    <p:set>
                                      <p:cBhvr>
                                        <p:cTn id="17" dur="1" fill="hold">
                                          <p:stCondLst>
                                            <p:cond delay="499"/>
                                          </p:stCondLst>
                                        </p:cTn>
                                        <p:tgtEl>
                                          <p:spTgt spid="4">
                                            <p:txEl>
                                              <p:pRg st="4" end="4"/>
                                            </p:txEl>
                                          </p:spTgt>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4">
                                            <p:txEl>
                                              <p:pRg st="5" end="5"/>
                                            </p:txEl>
                                          </p:spTgt>
                                        </p:tgtEl>
                                      </p:cBhvr>
                                    </p:animEffect>
                                    <p:set>
                                      <p:cBhvr>
                                        <p:cTn id="20" dur="1" fill="hold">
                                          <p:stCondLst>
                                            <p:cond delay="499"/>
                                          </p:stCondLst>
                                        </p:cTn>
                                        <p:tgtEl>
                                          <p:spTgt spid="4">
                                            <p:txEl>
                                              <p:pRg st="5" end="5"/>
                                            </p:txEl>
                                          </p:spTgt>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6228" y="583382"/>
            <a:ext cx="10476369" cy="1953420"/>
          </a:xfrm>
          <a:prstGeom prst="rect">
            <a:avLst/>
          </a:prstGeom>
        </p:spPr>
        <p:txBody>
          <a:bodyPr>
            <a:spAutoFit/>
          </a:bodyPr>
          <a:lstStyle/>
          <a:p>
            <a:pPr>
              <a:lnSpc>
                <a:spcPct val="150000"/>
              </a:lnSpc>
            </a:pPr>
            <a:r>
              <a:rPr lang="en-US" altLang="zh-CN" sz="2800" kern="100" dirty="0">
                <a:latin typeface="Times New Roman"/>
                <a:ea typeface="华文细黑"/>
              </a:rPr>
              <a:t>10</a:t>
            </a:r>
            <a:r>
              <a:rPr lang="zh-CN" altLang="zh-CN" sz="2800" kern="100" dirty="0">
                <a:latin typeface="Times New Roman"/>
                <a:ea typeface="华文细黑"/>
                <a:cs typeface="Times New Roman"/>
              </a:rPr>
              <a:t>．硫代硫酸钠溶液与稀硫酸反应的化学方程式为</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spc="-80" dirty="0">
                <a:latin typeface="Times New Roman"/>
                <a:ea typeface="华文细黑"/>
              </a:rPr>
              <a:t>==</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SO</a:t>
            </a:r>
            <a:r>
              <a:rPr lang="en-US" altLang="zh-CN" sz="2800" kern="100" baseline="-25000" dirty="0">
                <a:latin typeface="Times New Roman"/>
                <a:ea typeface="华文细黑"/>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，下列各组实验中最先出现浑浊的是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sp>
        <p:nvSpPr>
          <p:cNvPr id="4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graphicFrame>
        <p:nvGraphicFramePr>
          <p:cNvPr id="4" name="表格 3"/>
          <p:cNvGraphicFramePr>
            <a:graphicFrameLocks noGrp="1"/>
          </p:cNvGraphicFramePr>
          <p:nvPr>
            <p:extLst>
              <p:ext uri="{D42A27DB-BD31-4B8C-83A1-F6EECF244321}">
                <p14:modId xmlns:p14="http://schemas.microsoft.com/office/powerpoint/2010/main" val="648927942"/>
              </p:ext>
            </p:extLst>
          </p:nvPr>
        </p:nvGraphicFramePr>
        <p:xfrm>
          <a:off x="1077912" y="2527598"/>
          <a:ext cx="9913838" cy="3840480"/>
        </p:xfrm>
        <a:graphic>
          <a:graphicData uri="http://schemas.openxmlformats.org/drawingml/2006/table">
            <a:tbl>
              <a:tblPr/>
              <a:tblGrid>
                <a:gridCol w="504055"/>
                <a:gridCol w="1656184"/>
                <a:gridCol w="1008112"/>
                <a:gridCol w="2016224"/>
                <a:gridCol w="1584176"/>
                <a:gridCol w="2232248"/>
                <a:gridCol w="912839"/>
              </a:tblGrid>
              <a:tr h="51480">
                <a:tc rowSpan="2">
                  <a:txBody>
                    <a:bodyPr/>
                    <a:lstStyle/>
                    <a:p>
                      <a:pPr algn="ctr">
                        <a:lnSpc>
                          <a:spcPct val="150000"/>
                        </a:lnSpc>
                        <a:spcAft>
                          <a:spcPts val="0"/>
                        </a:spcAft>
                        <a:tabLst>
                          <a:tab pos="2430780" algn="l"/>
                        </a:tabLst>
                      </a:pPr>
                      <a:r>
                        <a:rPr lang="zh-CN" sz="2400" kern="100" dirty="0">
                          <a:effectLst/>
                          <a:latin typeface="Times New Roman"/>
                          <a:ea typeface="华文细黑"/>
                          <a:cs typeface="Times New Roman"/>
                        </a:rPr>
                        <a:t>选</a:t>
                      </a:r>
                      <a:endParaRPr lang="zh-CN" sz="2400" kern="100" dirty="0">
                        <a:effectLst/>
                        <a:latin typeface="宋体"/>
                        <a:cs typeface="Courier New"/>
                      </a:endParaRPr>
                    </a:p>
                    <a:p>
                      <a:pPr algn="ctr">
                        <a:lnSpc>
                          <a:spcPct val="150000"/>
                        </a:lnSpc>
                        <a:spcAft>
                          <a:spcPts val="0"/>
                        </a:spcAft>
                        <a:tabLst>
                          <a:tab pos="2430780" algn="l"/>
                        </a:tabLst>
                      </a:pPr>
                      <a:r>
                        <a:rPr lang="zh-CN" sz="2400" kern="100" dirty="0">
                          <a:effectLst/>
                          <a:latin typeface="Times New Roman"/>
                          <a:ea typeface="华文细黑"/>
                          <a:cs typeface="Times New Roman"/>
                        </a:rPr>
                        <a:t>项</a:t>
                      </a:r>
                      <a:endParaRPr lang="zh-CN" sz="2400" kern="100" dirty="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50000"/>
                        </a:lnSpc>
                        <a:spcAft>
                          <a:spcPts val="0"/>
                        </a:spcAft>
                        <a:tabLst>
                          <a:tab pos="2430780" algn="l"/>
                        </a:tabLst>
                      </a:pPr>
                      <a:r>
                        <a:rPr lang="zh-CN" sz="2400" kern="100" dirty="0">
                          <a:effectLst/>
                          <a:latin typeface="Times New Roman"/>
                          <a:ea typeface="华文细黑"/>
                          <a:cs typeface="Times New Roman"/>
                        </a:rPr>
                        <a:t>反应温度</a:t>
                      </a:r>
                      <a:r>
                        <a:rPr lang="en-US" sz="2400" kern="100" dirty="0">
                          <a:effectLst/>
                          <a:latin typeface="Times New Roman"/>
                          <a:ea typeface="华文细黑"/>
                          <a:cs typeface="Courier New"/>
                        </a:rPr>
                        <a:t>/</a:t>
                      </a:r>
                      <a:r>
                        <a:rPr lang="en-US" sz="2400" kern="100" dirty="0">
                          <a:effectLst/>
                          <a:latin typeface="宋体"/>
                          <a:ea typeface="华文细黑"/>
                          <a:cs typeface="Times New Roman"/>
                        </a:rPr>
                        <a:t>℃</a:t>
                      </a:r>
                      <a:endParaRPr lang="zh-CN" sz="2400" kern="100" dirty="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tabLst>
                          <a:tab pos="2430780" algn="l"/>
                        </a:tabLst>
                      </a:pPr>
                      <a:r>
                        <a:rPr lang="en-US" sz="2400" kern="100" dirty="0">
                          <a:effectLst/>
                          <a:latin typeface="Times New Roman"/>
                          <a:ea typeface="华文细黑"/>
                          <a:cs typeface="Courier New"/>
                        </a:rPr>
                        <a:t>Na</a:t>
                      </a:r>
                      <a:r>
                        <a:rPr lang="en-US" sz="2400" kern="100" baseline="-25000" dirty="0">
                          <a:effectLst/>
                          <a:latin typeface="Times New Roman"/>
                          <a:ea typeface="华文细黑"/>
                          <a:cs typeface="Courier New"/>
                        </a:rPr>
                        <a:t>2</a:t>
                      </a:r>
                      <a:r>
                        <a:rPr lang="en-US" sz="2400" kern="100" dirty="0">
                          <a:effectLst/>
                          <a:latin typeface="Times New Roman"/>
                          <a:ea typeface="华文细黑"/>
                          <a:cs typeface="Courier New"/>
                        </a:rPr>
                        <a:t>S</a:t>
                      </a:r>
                      <a:r>
                        <a:rPr lang="en-US" sz="2400" kern="100" baseline="-25000" dirty="0">
                          <a:effectLst/>
                          <a:latin typeface="Times New Roman"/>
                          <a:ea typeface="华文细黑"/>
                          <a:cs typeface="Courier New"/>
                        </a:rPr>
                        <a:t>2</a:t>
                      </a:r>
                      <a:r>
                        <a:rPr lang="en-US" sz="2400" kern="100" dirty="0">
                          <a:effectLst/>
                          <a:latin typeface="Times New Roman"/>
                          <a:ea typeface="华文细黑"/>
                          <a:cs typeface="Courier New"/>
                        </a:rPr>
                        <a:t>O</a:t>
                      </a:r>
                      <a:r>
                        <a:rPr lang="en-US" sz="2400" kern="100" baseline="-25000" dirty="0">
                          <a:effectLst/>
                          <a:latin typeface="Times New Roman"/>
                          <a:ea typeface="华文细黑"/>
                          <a:cs typeface="Courier New"/>
                        </a:rPr>
                        <a:t>3</a:t>
                      </a:r>
                      <a:r>
                        <a:rPr lang="zh-CN" sz="2400" kern="100" dirty="0">
                          <a:effectLst/>
                          <a:latin typeface="Times New Roman"/>
                          <a:ea typeface="华文细黑"/>
                          <a:cs typeface="Times New Roman"/>
                        </a:rPr>
                        <a:t>溶液</a:t>
                      </a:r>
                      <a:endParaRPr lang="zh-CN" sz="2400" kern="100" dirty="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lnSpc>
                          <a:spcPct val="150000"/>
                        </a:lnSpc>
                        <a:spcAft>
                          <a:spcPts val="0"/>
                        </a:spcAft>
                        <a:tabLst>
                          <a:tab pos="2430780" algn="l"/>
                        </a:tabLst>
                      </a:pPr>
                      <a:r>
                        <a:rPr lang="zh-CN" sz="2400" kern="100" dirty="0" smtClean="0">
                          <a:effectLst/>
                          <a:latin typeface="Times New Roman"/>
                          <a:ea typeface="华文细黑"/>
                          <a:cs typeface="Times New Roman"/>
                        </a:rPr>
                        <a:t>稀</a:t>
                      </a:r>
                      <a:r>
                        <a:rPr lang="en-US" sz="2400" kern="100" dirty="0" smtClean="0">
                          <a:effectLst/>
                          <a:latin typeface="Times New Roman"/>
                          <a:ea typeface="华文细黑"/>
                          <a:cs typeface="Courier New"/>
                        </a:rPr>
                        <a:t>H</a:t>
                      </a:r>
                      <a:r>
                        <a:rPr lang="en-US" sz="2400" kern="100" baseline="-25000" dirty="0" smtClean="0">
                          <a:effectLst/>
                          <a:latin typeface="Times New Roman"/>
                          <a:ea typeface="华文细黑"/>
                          <a:cs typeface="Courier New"/>
                        </a:rPr>
                        <a:t>2</a:t>
                      </a:r>
                      <a:r>
                        <a:rPr lang="en-US" sz="2400" kern="100" dirty="0" smtClean="0">
                          <a:effectLst/>
                          <a:latin typeface="Times New Roman"/>
                          <a:ea typeface="华文细黑"/>
                          <a:cs typeface="Courier New"/>
                        </a:rPr>
                        <a:t>SO</a:t>
                      </a:r>
                      <a:r>
                        <a:rPr lang="en-US" sz="2400" kern="100" baseline="-25000" dirty="0" smtClean="0">
                          <a:effectLst/>
                          <a:latin typeface="Times New Roman"/>
                          <a:ea typeface="华文细黑"/>
                          <a:cs typeface="Courier New"/>
                        </a:rPr>
                        <a:t>4</a:t>
                      </a:r>
                      <a:endParaRPr lang="zh-CN" sz="2400" kern="100" dirty="0">
                        <a:effectLst/>
                        <a:latin typeface="宋体"/>
                        <a:cs typeface="Courier New"/>
                      </a:endParaRPr>
                    </a:p>
                    <a:p>
                      <a:pPr algn="ctr">
                        <a:lnSpc>
                          <a:spcPct val="150000"/>
                        </a:lnSpc>
                        <a:spcAft>
                          <a:spcPts val="0"/>
                        </a:spcAft>
                        <a:tabLst>
                          <a:tab pos="2430780" algn="l"/>
                        </a:tabLst>
                      </a:pPr>
                      <a:r>
                        <a:rPr lang="en-US" sz="2400" kern="100" dirty="0" smtClean="0">
                          <a:effectLst/>
                          <a:latin typeface="宋体"/>
                          <a:ea typeface="华文细黑"/>
                          <a:cs typeface="宋体"/>
                        </a:rPr>
                        <a:t> </a:t>
                      </a:r>
                      <a:endParaRPr lang="zh-CN" sz="2400" kern="100" dirty="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tabLst>
                          <a:tab pos="2430780" algn="l"/>
                        </a:tabLst>
                      </a:pPr>
                      <a:endParaRPr lang="zh-CN" sz="2400" kern="100" dirty="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H</a:t>
                      </a:r>
                      <a:r>
                        <a:rPr lang="en-US" sz="2400" kern="100" baseline="-25000">
                          <a:effectLst/>
                          <a:latin typeface="Times New Roman"/>
                          <a:ea typeface="华文细黑"/>
                          <a:cs typeface="Courier New"/>
                        </a:rPr>
                        <a:t>2</a:t>
                      </a:r>
                      <a:r>
                        <a:rPr lang="en-US" sz="2400" kern="100">
                          <a:effectLst/>
                          <a:latin typeface="Times New Roman"/>
                          <a:ea typeface="华文细黑"/>
                          <a:cs typeface="Courier New"/>
                        </a:rPr>
                        <a:t>O</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872">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tabLst>
                          <a:tab pos="2430780" algn="l"/>
                        </a:tabLst>
                      </a:pPr>
                      <a:r>
                        <a:rPr lang="en-US" sz="2400" i="1" kern="100">
                          <a:effectLst/>
                          <a:latin typeface="Times New Roman"/>
                          <a:ea typeface="华文细黑"/>
                          <a:cs typeface="Courier New"/>
                        </a:rPr>
                        <a:t>V</a:t>
                      </a:r>
                      <a:r>
                        <a:rPr lang="en-US" sz="2400" kern="100">
                          <a:effectLst/>
                          <a:latin typeface="Times New Roman"/>
                          <a:ea typeface="华文细黑"/>
                          <a:cs typeface="Courier New"/>
                        </a:rPr>
                        <a:t>/mL</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i="1" kern="100" dirty="0">
                          <a:effectLst/>
                          <a:latin typeface="Times New Roman"/>
                          <a:ea typeface="华文细黑"/>
                          <a:cs typeface="Courier New"/>
                        </a:rPr>
                        <a:t>c</a:t>
                      </a:r>
                      <a:r>
                        <a:rPr lang="en-US" sz="2400" kern="100" dirty="0">
                          <a:effectLst/>
                          <a:latin typeface="Times New Roman"/>
                          <a:ea typeface="华文细黑"/>
                          <a:cs typeface="Courier New"/>
                        </a:rPr>
                        <a:t>/</a:t>
                      </a:r>
                      <a:r>
                        <a:rPr lang="en-US" sz="2400" kern="100" dirty="0" err="1">
                          <a:effectLst/>
                          <a:latin typeface="Times New Roman"/>
                          <a:ea typeface="华文细黑"/>
                          <a:cs typeface="Courier New"/>
                        </a:rPr>
                        <a:t>mol·L</a:t>
                      </a:r>
                      <a:r>
                        <a:rPr lang="zh-CN" sz="2400" kern="100" baseline="30000" dirty="0">
                          <a:effectLst/>
                          <a:latin typeface="Times New Roman"/>
                          <a:ea typeface="华文细黑"/>
                          <a:cs typeface="Times New Roman"/>
                        </a:rPr>
                        <a:t>－</a:t>
                      </a:r>
                      <a:r>
                        <a:rPr lang="en-US" sz="2400" kern="100" baseline="30000" dirty="0">
                          <a:effectLst/>
                          <a:latin typeface="Times New Roman"/>
                          <a:ea typeface="华文细黑"/>
                          <a:cs typeface="Courier New"/>
                        </a:rPr>
                        <a:t>1</a:t>
                      </a:r>
                      <a:endParaRPr lang="zh-CN" sz="2400" kern="100" dirty="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i="1" kern="100">
                          <a:effectLst/>
                          <a:latin typeface="Times New Roman"/>
                          <a:ea typeface="华文细黑"/>
                          <a:cs typeface="Courier New"/>
                        </a:rPr>
                        <a:t>V</a:t>
                      </a:r>
                      <a:r>
                        <a:rPr lang="en-US" sz="2400" kern="100">
                          <a:effectLst/>
                          <a:latin typeface="Times New Roman"/>
                          <a:ea typeface="华文细黑"/>
                          <a:cs typeface="Courier New"/>
                        </a:rPr>
                        <a:t>/mL</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i="1" kern="100">
                          <a:effectLst/>
                          <a:latin typeface="Times New Roman"/>
                          <a:ea typeface="华文细黑"/>
                          <a:cs typeface="Courier New"/>
                        </a:rPr>
                        <a:t>c</a:t>
                      </a:r>
                      <a:r>
                        <a:rPr lang="en-US" sz="2400" kern="100">
                          <a:effectLst/>
                          <a:latin typeface="Times New Roman"/>
                          <a:ea typeface="华文细黑"/>
                          <a:cs typeface="Courier New"/>
                        </a:rPr>
                        <a:t>/mol·L</a:t>
                      </a:r>
                      <a:r>
                        <a:rPr lang="zh-CN" sz="2400" kern="100" baseline="30000">
                          <a:effectLst/>
                          <a:latin typeface="Times New Roman"/>
                          <a:ea typeface="华文细黑"/>
                          <a:cs typeface="Times New Roman"/>
                        </a:rPr>
                        <a:t>－</a:t>
                      </a:r>
                      <a:r>
                        <a:rPr lang="en-US" sz="2400" kern="100" baseline="30000">
                          <a:effectLst/>
                          <a:latin typeface="Times New Roman"/>
                          <a:ea typeface="华文细黑"/>
                          <a:cs typeface="Courier New"/>
                        </a:rPr>
                        <a:t>1</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i="1" kern="100">
                          <a:effectLst/>
                          <a:latin typeface="Times New Roman"/>
                          <a:ea typeface="华文细黑"/>
                          <a:cs typeface="Courier New"/>
                        </a:rPr>
                        <a:t>V</a:t>
                      </a:r>
                      <a:r>
                        <a:rPr lang="en-US" sz="2400" kern="100">
                          <a:effectLst/>
                          <a:latin typeface="Times New Roman"/>
                          <a:ea typeface="华文细黑"/>
                          <a:cs typeface="Courier New"/>
                        </a:rPr>
                        <a:t>/mL</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2979">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A</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25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0.1</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dirty="0">
                          <a:effectLst/>
                          <a:latin typeface="Times New Roman"/>
                          <a:ea typeface="华文细黑"/>
                          <a:cs typeface="Courier New"/>
                        </a:rPr>
                        <a:t>10</a:t>
                      </a:r>
                      <a:endParaRPr lang="zh-CN" sz="2400" kern="100" dirty="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0.1</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2979">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B</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25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0.2</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0.2</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10</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2979">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C</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35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0.1</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10</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0.1</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2979">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D</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35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0.2</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5</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a:effectLst/>
                          <a:latin typeface="Times New Roman"/>
                          <a:ea typeface="华文细黑"/>
                          <a:cs typeface="Courier New"/>
                        </a:rPr>
                        <a:t>0.2</a:t>
                      </a:r>
                      <a:endParaRPr lang="zh-CN" sz="2400" kern="10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en-US" sz="2400" kern="100" dirty="0">
                          <a:effectLst/>
                          <a:latin typeface="Times New Roman"/>
                          <a:ea typeface="华文细黑"/>
                          <a:cs typeface="Courier New"/>
                        </a:rPr>
                        <a:t>10</a:t>
                      </a:r>
                      <a:endParaRPr lang="zh-CN" sz="2400" kern="100" dirty="0">
                        <a:effectLst/>
                        <a:latin typeface="宋体"/>
                        <a:cs typeface="Courier New"/>
                      </a:endParaRPr>
                    </a:p>
                  </a:txBody>
                  <a:tcPr marL="21401" marR="214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2598" y="1557586"/>
            <a:ext cx="10793813" cy="3323987"/>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本题考查化学反应速率，意在考查学生分析外界条件对化学反应速率的影响。结合选项知混合液的体积都为</a:t>
            </a:r>
            <a:r>
              <a:rPr lang="en-US" altLang="zh-CN" sz="2800" kern="100" dirty="0">
                <a:latin typeface="Times New Roman"/>
                <a:ea typeface="华文细黑"/>
              </a:rPr>
              <a:t>20 mL</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的浓度相同，但选项</a:t>
            </a:r>
            <a:r>
              <a:rPr lang="en-US" altLang="zh-CN" sz="2800" kern="100" dirty="0">
                <a:latin typeface="Times New Roman"/>
                <a:ea typeface="华文细黑"/>
              </a:rPr>
              <a:t>D</a:t>
            </a:r>
            <a:r>
              <a:rPr lang="zh-CN" altLang="zh-CN" sz="2800" kern="100" dirty="0">
                <a:latin typeface="Times New Roman"/>
                <a:ea typeface="华文细黑"/>
                <a:cs typeface="Times New Roman"/>
              </a:rPr>
              <a:t>中反应温度最高、反应物</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的浓度最大，其反应速率最大，故最先看到浑浊</a:t>
            </a:r>
            <a:r>
              <a:rPr lang="en-US" altLang="zh-CN" sz="2800" kern="100" dirty="0">
                <a:latin typeface="Times New Roman"/>
                <a:ea typeface="华文细黑"/>
              </a:rPr>
              <a:t>(</a:t>
            </a:r>
            <a:r>
              <a:rPr lang="zh-CN" altLang="zh-CN" sz="2800" kern="100" dirty="0">
                <a:latin typeface="Times New Roman"/>
                <a:ea typeface="华文细黑"/>
                <a:cs typeface="Times New Roman"/>
              </a:rPr>
              <a:t>有硫单质生成</a:t>
            </a:r>
            <a:r>
              <a:rPr lang="en-US" altLang="zh-CN" sz="2800" kern="100" dirty="0">
                <a:latin typeface="Times New Roman"/>
                <a:ea typeface="华文细黑"/>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430780"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rPr>
              <a:t>D</a:t>
            </a:r>
            <a:endParaRPr lang="zh-CN" altLang="zh-CN" sz="2800" b="1" kern="100" dirty="0">
              <a:solidFill>
                <a:schemeClr val="accent6">
                  <a:lumMod val="75000"/>
                </a:schemeClr>
              </a:solidFill>
              <a:latin typeface="Times New Roman"/>
              <a:ea typeface="华文细黑"/>
            </a:endParaRPr>
          </a:p>
        </p:txBody>
      </p:sp>
      <p:sp>
        <p:nvSpPr>
          <p:cNvPr id="1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90" y="837506"/>
            <a:ext cx="11010769"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11</a:t>
            </a:r>
            <a:r>
              <a:rPr lang="zh-CN" altLang="zh-CN" sz="2800" kern="100" dirty="0">
                <a:latin typeface="Times New Roman"/>
                <a:ea typeface="华文细黑"/>
                <a:cs typeface="Times New Roman"/>
              </a:rPr>
              <a:t>．</a:t>
            </a:r>
            <a:r>
              <a:rPr lang="en-US" altLang="zh-CN" sz="2800" kern="100" dirty="0">
                <a:latin typeface="Times New Roman"/>
                <a:ea typeface="华文细黑"/>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rPr>
              <a:t>12)NaHSO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溶液在不同温度下均可被过量</a:t>
            </a:r>
            <a:r>
              <a:rPr lang="en-US" altLang="zh-CN" sz="2800" kern="100" dirty="0">
                <a:latin typeface="Times New Roman"/>
                <a:ea typeface="华文细黑"/>
              </a:rPr>
              <a:t>KIO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氧化，当</a:t>
            </a:r>
            <a:r>
              <a:rPr lang="en-US" altLang="zh-CN" sz="2800" kern="100" dirty="0">
                <a:latin typeface="Times New Roman"/>
                <a:ea typeface="华文细黑"/>
              </a:rPr>
              <a:t>NaHSO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完全消耗即有</a:t>
            </a:r>
            <a:r>
              <a:rPr lang="en-US" altLang="zh-CN" sz="2800" kern="100" dirty="0">
                <a:latin typeface="Times New Roman"/>
                <a:ea typeface="华文细黑"/>
              </a:rPr>
              <a:t>I</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析出，依据</a:t>
            </a:r>
            <a:r>
              <a:rPr lang="en-US" altLang="zh-CN" sz="2800" kern="100" dirty="0">
                <a:latin typeface="Times New Roman"/>
                <a:ea typeface="华文细黑"/>
              </a:rPr>
              <a:t>I</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析出所需时间可以求得</a:t>
            </a:r>
            <a:r>
              <a:rPr lang="en-US" altLang="zh-CN" sz="2800" kern="100" dirty="0">
                <a:latin typeface="Times New Roman"/>
                <a:ea typeface="华文细黑"/>
              </a:rPr>
              <a:t>NaHSO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的反应速率。将浓度均为</a:t>
            </a:r>
            <a:r>
              <a:rPr lang="en-US" altLang="zh-CN" sz="2800" kern="100" dirty="0">
                <a:latin typeface="Times New Roman"/>
                <a:ea typeface="华文细黑"/>
              </a:rPr>
              <a:t>0.020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的</a:t>
            </a:r>
            <a:r>
              <a:rPr lang="en-US" altLang="zh-CN" sz="2800" kern="100" dirty="0">
                <a:latin typeface="Times New Roman"/>
                <a:ea typeface="华文细黑"/>
              </a:rPr>
              <a:t>NaHSO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a:t>
            </a:r>
            <a:r>
              <a:rPr lang="en-US" altLang="zh-CN" sz="2800" kern="100" dirty="0">
                <a:latin typeface="Times New Roman"/>
                <a:ea typeface="华文细黑"/>
              </a:rPr>
              <a:t>(</a:t>
            </a:r>
            <a:r>
              <a:rPr lang="zh-CN" altLang="zh-CN" sz="2800" kern="100" dirty="0">
                <a:latin typeface="Times New Roman"/>
                <a:ea typeface="华文细黑"/>
                <a:cs typeface="Times New Roman"/>
              </a:rPr>
              <a:t>含少量淀粉</a:t>
            </a:r>
            <a:r>
              <a:rPr lang="en-US" altLang="zh-CN" sz="2800" kern="100" dirty="0">
                <a:latin typeface="Times New Roman"/>
                <a:ea typeface="华文细黑"/>
              </a:rPr>
              <a:t>)10.0 mL</a:t>
            </a:r>
            <a:r>
              <a:rPr lang="zh-CN" altLang="zh-CN" sz="2800" kern="100" dirty="0">
                <a:latin typeface="Times New Roman"/>
                <a:ea typeface="华文细黑"/>
                <a:cs typeface="Times New Roman"/>
              </a:rPr>
              <a:t>、</a:t>
            </a:r>
            <a:r>
              <a:rPr lang="en-US" altLang="zh-CN" sz="2800" kern="100" dirty="0">
                <a:latin typeface="Times New Roman"/>
                <a:ea typeface="华文细黑"/>
              </a:rPr>
              <a:t>KIO</a:t>
            </a:r>
            <a:r>
              <a:rPr lang="en-US" altLang="zh-CN" sz="2800" kern="100" baseline="-25000" dirty="0">
                <a:latin typeface="Times New Roman"/>
                <a:ea typeface="华文细黑"/>
              </a:rPr>
              <a:t>3</a:t>
            </a:r>
            <a:r>
              <a:rPr lang="en-US" altLang="zh-CN" sz="2800" kern="100" dirty="0">
                <a:latin typeface="Times New Roman"/>
                <a:ea typeface="华文细黑"/>
              </a:rPr>
              <a:t>(</a:t>
            </a:r>
            <a:r>
              <a:rPr lang="zh-CN" altLang="zh-CN" sz="2800" kern="100" dirty="0">
                <a:latin typeface="Times New Roman"/>
                <a:ea typeface="华文细黑"/>
                <a:cs typeface="Times New Roman"/>
              </a:rPr>
              <a:t>过量</a:t>
            </a:r>
            <a:r>
              <a:rPr lang="en-US" altLang="zh-CN" sz="2800" kern="100" dirty="0">
                <a:latin typeface="Times New Roman"/>
                <a:ea typeface="华文细黑"/>
              </a:rPr>
              <a:t>)</a:t>
            </a:r>
            <a:r>
              <a:rPr lang="zh-CN" altLang="zh-CN" sz="2800" kern="100" dirty="0">
                <a:latin typeface="Times New Roman"/>
                <a:ea typeface="华文细黑"/>
                <a:cs typeface="Times New Roman"/>
              </a:rPr>
              <a:t>酸性溶液</a:t>
            </a:r>
            <a:r>
              <a:rPr lang="en-US" altLang="zh-CN" sz="2800" kern="100" dirty="0">
                <a:latin typeface="Times New Roman"/>
                <a:ea typeface="华文细黑"/>
              </a:rPr>
              <a:t>40.0 </a:t>
            </a:r>
            <a:r>
              <a:rPr lang="en-US" altLang="zh-CN" sz="2800" kern="100" dirty="0" smtClean="0">
                <a:latin typeface="Times New Roman"/>
                <a:ea typeface="华文细黑"/>
              </a:rPr>
              <a:t>mL</a:t>
            </a:r>
          </a:p>
          <a:p>
            <a:pPr algn="just">
              <a:lnSpc>
                <a:spcPct val="150000"/>
              </a:lnSpc>
              <a:spcAft>
                <a:spcPts val="0"/>
              </a:spcAft>
              <a:tabLst>
                <a:tab pos="1890395" algn="l"/>
              </a:tabLst>
            </a:pPr>
            <a:r>
              <a:rPr lang="zh-CN" altLang="zh-CN" sz="2800" kern="100" dirty="0" smtClean="0">
                <a:latin typeface="Times New Roman"/>
                <a:ea typeface="华文细黑"/>
                <a:cs typeface="Times New Roman"/>
              </a:rPr>
              <a:t>混合</a:t>
            </a:r>
            <a:r>
              <a:rPr lang="zh-CN" altLang="zh-CN" sz="2800" kern="100" dirty="0">
                <a:latin typeface="Times New Roman"/>
                <a:ea typeface="华文细黑"/>
                <a:cs typeface="Times New Roman"/>
              </a:rPr>
              <a:t>，记录</a:t>
            </a:r>
            <a:r>
              <a:rPr lang="en-US" altLang="zh-CN" sz="2800" kern="100" dirty="0">
                <a:latin typeface="Times New Roman"/>
                <a:ea typeface="华文细黑"/>
              </a:rPr>
              <a:t>10</a:t>
            </a:r>
            <a:r>
              <a:rPr lang="zh-CN" altLang="zh-CN" sz="2800" kern="100" dirty="0">
                <a:latin typeface="Times New Roman"/>
                <a:ea typeface="华文细黑"/>
                <a:cs typeface="Times New Roman"/>
              </a:rPr>
              <a:t>～</a:t>
            </a:r>
            <a:r>
              <a:rPr lang="en-US" altLang="zh-CN" sz="2800" kern="100" dirty="0">
                <a:latin typeface="Times New Roman"/>
                <a:ea typeface="华文细黑"/>
              </a:rPr>
              <a:t>55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间溶液变蓝时间，</a:t>
            </a:r>
            <a:r>
              <a:rPr lang="en-US" altLang="zh-CN" sz="2800" kern="100" dirty="0">
                <a:latin typeface="Times New Roman"/>
                <a:ea typeface="华文细黑"/>
              </a:rPr>
              <a:t>55 </a:t>
            </a:r>
            <a:r>
              <a:rPr lang="en-US" altLang="zh-CN" sz="2800" kern="100" dirty="0" smtClean="0">
                <a:latin typeface="宋体"/>
                <a:ea typeface="华文细黑"/>
                <a:cs typeface="Times New Roman"/>
              </a:rPr>
              <a:t>℃</a:t>
            </a:r>
          </a:p>
          <a:p>
            <a:pPr algn="just">
              <a:lnSpc>
                <a:spcPct val="150000"/>
              </a:lnSpc>
              <a:spcAft>
                <a:spcPts val="0"/>
              </a:spcAft>
              <a:tabLst>
                <a:tab pos="1890395" algn="l"/>
              </a:tabLst>
            </a:pPr>
            <a:r>
              <a:rPr lang="zh-CN" altLang="zh-CN" sz="2800" kern="100" dirty="0" smtClean="0">
                <a:latin typeface="Times New Roman"/>
                <a:ea typeface="华文细黑"/>
                <a:cs typeface="Times New Roman"/>
              </a:rPr>
              <a:t>时</a:t>
            </a:r>
            <a:r>
              <a:rPr lang="zh-CN" altLang="zh-CN" sz="2800" kern="100" dirty="0">
                <a:latin typeface="Times New Roman"/>
                <a:ea typeface="华文细黑"/>
                <a:cs typeface="Times New Roman"/>
              </a:rPr>
              <a:t>未观察到溶液变蓝，实验结果</a:t>
            </a:r>
            <a:r>
              <a:rPr lang="zh-CN" altLang="zh-CN" sz="2800" kern="100" dirty="0" smtClean="0">
                <a:latin typeface="Times New Roman"/>
                <a:ea typeface="华文细黑"/>
                <a:cs typeface="Times New Roman"/>
              </a:rPr>
              <a:t>如</a:t>
            </a:r>
            <a:r>
              <a:rPr lang="zh-CN" altLang="en-US" sz="2800" kern="100" dirty="0">
                <a:latin typeface="Times New Roman"/>
                <a:ea typeface="华文细黑"/>
                <a:cs typeface="Times New Roman"/>
              </a:rPr>
              <a:t>右</a:t>
            </a:r>
            <a:r>
              <a:rPr lang="zh-CN" altLang="zh-CN" sz="2800" kern="100" dirty="0" smtClean="0">
                <a:latin typeface="Times New Roman"/>
                <a:ea typeface="华文细黑"/>
                <a:cs typeface="Times New Roman"/>
              </a:rPr>
              <a:t>图</a:t>
            </a:r>
            <a:r>
              <a:rPr lang="zh-CN" altLang="zh-CN" sz="2800" kern="100" dirty="0">
                <a:latin typeface="Times New Roman"/>
                <a:ea typeface="华文细黑"/>
                <a:cs typeface="Times New Roman"/>
              </a:rPr>
              <a:t>。据</a:t>
            </a:r>
            <a:r>
              <a:rPr lang="zh-CN" altLang="zh-CN" sz="2800" kern="100" dirty="0" smtClean="0">
                <a:latin typeface="Times New Roman"/>
                <a:ea typeface="华文细黑"/>
                <a:cs typeface="Times New Roman"/>
              </a:rPr>
              <a:t>图</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分析</a:t>
            </a:r>
            <a:r>
              <a:rPr lang="zh-CN" altLang="zh-CN" sz="2800" kern="100" dirty="0">
                <a:latin typeface="Times New Roman"/>
                <a:ea typeface="华文细黑"/>
                <a:cs typeface="Times New Roman"/>
              </a:rPr>
              <a:t>，下列判断不正确的是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en-US" altLang="zh-CN" sz="2800" kern="100" dirty="0" smtClean="0">
              <a:latin typeface="Times New Roman"/>
              <a:ea typeface="华文细黑"/>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pic>
        <p:nvPicPr>
          <p:cNvPr id="205826" name="Picture 2" descr="HX73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903011" y="2785959"/>
            <a:ext cx="3844752" cy="290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94606" y="1546794"/>
            <a:ext cx="10269944" cy="2747096"/>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之前与</a:t>
            </a:r>
            <a:r>
              <a:rPr lang="en-US" altLang="zh-CN" sz="2800" kern="100" dirty="0">
                <a:latin typeface="Times New Roman"/>
                <a:ea typeface="华文细黑"/>
                <a:cs typeface="Courier New"/>
              </a:rPr>
              <a:t>40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之后溶液变蓝的时间随温度的变化趋势相反</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．图中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两点对应的</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反应速率相等</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．图中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点对应的</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反应速率为</a:t>
            </a:r>
            <a:r>
              <a:rPr lang="en-US" altLang="zh-CN" sz="2800" kern="100" dirty="0">
                <a:latin typeface="Times New Roman"/>
                <a:ea typeface="华文细黑"/>
                <a:cs typeface="Courier New"/>
              </a:rPr>
              <a:t>5.0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5</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．温度高于</a:t>
            </a:r>
            <a:r>
              <a:rPr lang="en-US" altLang="zh-CN" sz="2800" kern="100" dirty="0">
                <a:latin typeface="Times New Roman"/>
                <a:ea typeface="华文细黑"/>
              </a:rPr>
              <a:t>40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时，淀粉不宜用作该实验的指示剂</a:t>
            </a:r>
            <a:endParaRPr lang="zh-CN" altLang="zh-CN" sz="2800" b="1" kern="100" dirty="0">
              <a:solidFill>
                <a:schemeClr val="accent6">
                  <a:lumMod val="75000"/>
                </a:schemeClr>
              </a:solidFill>
              <a:latin typeface="Times New Roman"/>
              <a:ea typeface="华文细黑"/>
              <a:cs typeface="Courier New"/>
            </a:endParaRPr>
          </a:p>
        </p:txBody>
      </p:sp>
      <p:sp>
        <p:nvSpPr>
          <p:cNvPr id="1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471404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842665" y="1341562"/>
            <a:ext cx="10581133" cy="1307346"/>
          </a:xfrm>
          <a:prstGeom prst="rect">
            <a:avLst/>
          </a:prstGeom>
        </p:spPr>
        <p:txBody>
          <a:bodyPr>
            <a:spAutoFit/>
          </a:bodyPr>
          <a:lstStyle/>
          <a:p>
            <a:pPr algn="just">
              <a:lnSpc>
                <a:spcPct val="150000"/>
              </a:lnSpc>
              <a:spcAft>
                <a:spcPts val="0"/>
              </a:spcAft>
              <a:tabLst>
                <a:tab pos="2430780"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应读懂题干，当溶液变蓝时亚硫酸氢钠恰好完全反应，然后根据选项逐一进行分析。</a:t>
            </a:r>
            <a:endParaRPr lang="zh-CN" altLang="zh-CN" sz="2800" b="1" kern="100" dirty="0">
              <a:solidFill>
                <a:schemeClr val="accent6">
                  <a:lumMod val="75000"/>
                </a:schemeClr>
              </a:solidFill>
              <a:latin typeface="Times New Roman"/>
              <a:ea typeface="华文细黑"/>
              <a:cs typeface="Courier New"/>
            </a:endParaRPr>
          </a:p>
        </p:txBody>
      </p:sp>
      <p:sp>
        <p:nvSpPr>
          <p:cNvPr id="4" name="矩形 3"/>
          <p:cNvSpPr/>
          <p:nvPr/>
        </p:nvSpPr>
        <p:spPr>
          <a:xfrm>
            <a:off x="910630" y="2772518"/>
            <a:ext cx="10520390" cy="2031325"/>
          </a:xfrm>
          <a:prstGeom prst="rect">
            <a:avLst/>
          </a:prstGeom>
        </p:spPr>
        <p:txBody>
          <a:bodyPr>
            <a:spAutoFit/>
          </a:bodyPr>
          <a:lstStyle/>
          <a:p>
            <a:pPr>
              <a:lnSpc>
                <a:spcPct val="150000"/>
              </a:lnSpc>
            </a:pPr>
            <a:r>
              <a:rPr lang="en-US" altLang="zh-CN" sz="2800" kern="100" dirty="0">
                <a:latin typeface="Times New Roman"/>
                <a:ea typeface="华文细黑"/>
              </a:rPr>
              <a:t>A</a:t>
            </a:r>
            <a:r>
              <a:rPr lang="zh-CN" altLang="zh-CN" sz="2800" kern="100" dirty="0">
                <a:latin typeface="Times New Roman"/>
                <a:ea typeface="华文细黑"/>
                <a:cs typeface="Times New Roman"/>
              </a:rPr>
              <a:t>由图像可知，</a:t>
            </a:r>
            <a:r>
              <a:rPr lang="en-US" altLang="zh-CN" sz="2800" kern="100" dirty="0">
                <a:latin typeface="Times New Roman"/>
                <a:ea typeface="华文细黑"/>
              </a:rPr>
              <a:t>40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之前温度越高溶液变蓝所需要的时间越短</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40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之后温度越高溶液变蓝所需要的时间越长，其变化趋势相反</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两点的温度不同，所以反应速率不相等；</a:t>
            </a:r>
            <a:endParaRPr lang="zh-CN" altLang="en-US" sz="2800" dirty="0"/>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322378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750"/>
                                        <p:tgtEl>
                                          <p:spTgt spid="7"/>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750"/>
                                        <p:tgtEl>
                                          <p:spTgt spid="4">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750"/>
                                        <p:tgtEl>
                                          <p:spTgt spid="4">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linds(horizontal)">
                                      <p:cBhvr>
                                        <p:cTn id="19"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54116012"/>
              </p:ext>
            </p:extLst>
          </p:nvPr>
        </p:nvGraphicFramePr>
        <p:xfrm>
          <a:off x="406574" y="1413570"/>
          <a:ext cx="11391900" cy="2905125"/>
        </p:xfrm>
        <a:graphic>
          <a:graphicData uri="http://schemas.openxmlformats.org/presentationml/2006/ole">
            <mc:AlternateContent xmlns:mc="http://schemas.openxmlformats.org/markup-compatibility/2006">
              <mc:Choice xmlns:v="urn:schemas-microsoft-com:vml" Requires="v">
                <p:oleObj spid="_x0000_s206875" name="Document" r:id="rId4" imgW="11393763" imgH="2909005" progId="Word.Document.8">
                  <p:embed/>
                </p:oleObj>
              </mc:Choice>
              <mc:Fallback>
                <p:oleObj name="Document" r:id="rId4" imgW="11393763" imgH="2909005" progId="Word.Document.8">
                  <p:embed/>
                  <p:pic>
                    <p:nvPicPr>
                      <p:cNvPr id="0" name=""/>
                      <p:cNvPicPr/>
                      <p:nvPr/>
                    </p:nvPicPr>
                    <p:blipFill>
                      <a:blip r:embed="rId5"/>
                      <a:stretch>
                        <a:fillRect/>
                      </a:stretch>
                    </p:blipFill>
                    <p:spPr>
                      <a:xfrm>
                        <a:off x="406574" y="1413570"/>
                        <a:ext cx="11391900" cy="2905125"/>
                      </a:xfrm>
                      <a:prstGeom prst="rect">
                        <a:avLst/>
                      </a:prstGeom>
                    </p:spPr>
                  </p:pic>
                </p:oleObj>
              </mc:Fallback>
            </mc:AlternateContent>
          </a:graphicData>
        </a:graphic>
      </p:graphicFrame>
      <p:sp>
        <p:nvSpPr>
          <p:cNvPr id="5" name="矩形 4"/>
          <p:cNvSpPr/>
          <p:nvPr/>
        </p:nvSpPr>
        <p:spPr>
          <a:xfrm>
            <a:off x="406574" y="3573488"/>
            <a:ext cx="10686944" cy="2031325"/>
          </a:xfrm>
          <a:prstGeom prst="rect">
            <a:avLst/>
          </a:prstGeom>
        </p:spPr>
        <p:txBody>
          <a:bodyPr>
            <a:spAutoFit/>
          </a:bodyPr>
          <a:lstStyle/>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项温度高于</a:t>
            </a:r>
            <a:r>
              <a:rPr lang="en-US" altLang="zh-CN" sz="2800" kern="100" dirty="0">
                <a:latin typeface="Times New Roman"/>
                <a:ea typeface="华文细黑"/>
              </a:rPr>
              <a:t>40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时，淀粉易糊化，故淀粉不宜在高于</a:t>
            </a:r>
            <a:r>
              <a:rPr lang="en-US" altLang="zh-CN" sz="2800" kern="100" dirty="0">
                <a:latin typeface="Times New Roman"/>
                <a:ea typeface="华文细黑"/>
              </a:rPr>
              <a:t>40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的条件下作指示剂</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smtClean="0">
                <a:solidFill>
                  <a:srgbClr val="0000FF"/>
                </a:solidFill>
                <a:latin typeface="Times New Roman"/>
                <a:cs typeface="Times New Roman"/>
              </a:rPr>
              <a:t>答案</a:t>
            </a:r>
            <a:r>
              <a:rPr lang="zh-CN" altLang="zh-CN" sz="2800" b="1" kern="100" dirty="0">
                <a:solidFill>
                  <a:srgbClr val="0000FF"/>
                </a:solidFill>
                <a:latin typeface="Times New Roman"/>
                <a:cs typeface="Times New Roman"/>
              </a:rPr>
              <a:t>　</a:t>
            </a:r>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8"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3221106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blinds(horizontal)">
                                      <p:cBhvr>
                                        <p:cTn id="11" dur="500"/>
                                        <p:tgtEl>
                                          <p:spTgt spid="5">
                                            <p:txEl>
                                              <p:pRg st="0" end="0"/>
                                            </p:txEl>
                                          </p:spTgt>
                                        </p:tgtEl>
                                      </p:cBhvr>
                                    </p:animEffect>
                                  </p:childTnLst>
                                </p:cTn>
                              </p:par>
                            </p:childTnLst>
                          </p:cTn>
                        </p:par>
                        <p:par>
                          <p:cTn id="12" fill="hold">
                            <p:stCondLst>
                              <p:cond delay="1250"/>
                            </p:stCondLst>
                            <p:childTnLst>
                              <p:par>
                                <p:cTn id="13" presetID="3" presetClass="entr" presetSubtype="10"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2209" y="1119274"/>
            <a:ext cx="11344407" cy="130240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12</a:t>
            </a:r>
            <a:r>
              <a:rPr lang="zh-CN" altLang="zh-CN" sz="2800" kern="100" dirty="0">
                <a:latin typeface="Times New Roman"/>
                <a:ea typeface="华文细黑"/>
                <a:cs typeface="Times New Roman"/>
              </a:rPr>
              <a:t>．在一密闭容器中发生反应</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dirty="0">
                <a:latin typeface="Times New Roman"/>
                <a:ea typeface="华文细黑"/>
              </a:rPr>
              <a:t>2NH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，达到平衡后，只改变某一个条件时，反应速率与反应时间的关系如图所示。</a:t>
            </a:r>
            <a:endParaRPr lang="zh-CN" altLang="zh-CN" sz="280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pic>
        <p:nvPicPr>
          <p:cNvPr id="207874" name="Picture 2" descr="49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39677" y="2541712"/>
            <a:ext cx="4068861"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1485006233"/>
              </p:ext>
            </p:extLst>
          </p:nvPr>
        </p:nvGraphicFramePr>
        <p:xfrm>
          <a:off x="6635179" y="1264270"/>
          <a:ext cx="1692275" cy="941388"/>
        </p:xfrm>
        <a:graphic>
          <a:graphicData uri="http://schemas.openxmlformats.org/presentationml/2006/ole">
            <mc:AlternateContent xmlns:mc="http://schemas.openxmlformats.org/markup-compatibility/2006">
              <mc:Choice xmlns:v="urn:schemas-microsoft-com:vml" Requires="v">
                <p:oleObj spid="_x0000_s207899" name="Document" r:id="rId18" imgW="1692296" imgH="941781" progId="Word.Document.8">
                  <p:embed/>
                </p:oleObj>
              </mc:Choice>
              <mc:Fallback>
                <p:oleObj name="Document" r:id="rId18" imgW="1692296" imgH="941781" progId="Word.Document.8">
                  <p:embed/>
                  <p:pic>
                    <p:nvPicPr>
                      <p:cNvPr id="0" name=""/>
                      <p:cNvPicPr/>
                      <p:nvPr/>
                    </p:nvPicPr>
                    <p:blipFill>
                      <a:blip r:embed="rId19"/>
                      <a:stretch>
                        <a:fillRect/>
                      </a:stretch>
                    </p:blipFill>
                    <p:spPr>
                      <a:xfrm>
                        <a:off x="6635179" y="1264270"/>
                        <a:ext cx="1692275" cy="941388"/>
                      </a:xfrm>
                      <a:prstGeom prst="rect">
                        <a:avLst/>
                      </a:prstGeom>
                    </p:spPr>
                  </p:pic>
                </p:oleObj>
              </mc:Fallback>
            </mc:AlternateContent>
          </a:graphicData>
        </a:graphic>
      </p:graphicFrame>
      <p:sp>
        <p:nvSpPr>
          <p:cNvPr id="5" name="矩形 4"/>
          <p:cNvSpPr/>
          <p:nvPr/>
        </p:nvSpPr>
        <p:spPr>
          <a:xfrm>
            <a:off x="478582" y="2421682"/>
            <a:ext cx="8920506" cy="2677656"/>
          </a:xfrm>
          <a:prstGeom prst="rect">
            <a:avLst/>
          </a:prstGeom>
        </p:spPr>
        <p:txBody>
          <a:bodyPr>
            <a:spAutoFit/>
          </a:bodyPr>
          <a:lstStyle/>
          <a:p>
            <a:pPr algn="just">
              <a:lnSpc>
                <a:spcPct val="150000"/>
              </a:lnSpc>
              <a:spcAft>
                <a:spcPts val="0"/>
              </a:spcAft>
              <a:tabLst>
                <a:tab pos="2430780" algn="l"/>
              </a:tabLs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处于平衡状态的时间段是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填选项</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0</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tabLst>
                <a:tab pos="2430780"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  	E</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F</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6</a:t>
            </a:r>
            <a:endParaRPr lang="zh-CN" altLang="zh-CN" sz="2800" kern="100" dirty="0">
              <a:effectLst/>
              <a:latin typeface="宋体"/>
              <a:cs typeface="Courier New"/>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910630" y="2055378"/>
            <a:ext cx="10313097" cy="1384995"/>
          </a:xfrm>
          <a:prstGeom prst="rect">
            <a:avLst/>
          </a:prstGeom>
        </p:spPr>
        <p:txBody>
          <a:bodyPr>
            <a:spAutoFit/>
          </a:bodyPr>
          <a:lstStyle/>
          <a:p>
            <a:pPr algn="just">
              <a:lnSpc>
                <a:spcPct val="150000"/>
              </a:lnSpc>
              <a:spcAft>
                <a:spcPts val="0"/>
              </a:spcAft>
              <a:tabLst>
                <a:tab pos="2430780"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图示可知，</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0</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6</a:t>
            </a:r>
            <a:r>
              <a:rPr lang="zh-CN" altLang="zh-CN" sz="2800" kern="100" dirty="0">
                <a:latin typeface="Times New Roman"/>
                <a:ea typeface="华文细黑"/>
                <a:cs typeface="Times New Roman"/>
              </a:rPr>
              <a:t>时间段内，</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相等，反应处于平衡状态。</a:t>
            </a:r>
            <a:endParaRPr lang="zh-CN" altLang="zh-CN" sz="1050" kern="100" dirty="0">
              <a:effectLst/>
              <a:latin typeface="宋体"/>
              <a:cs typeface="Courier New"/>
            </a:endParaRPr>
          </a:p>
        </p:txBody>
      </p:sp>
      <p:sp>
        <p:nvSpPr>
          <p:cNvPr id="5" name="矩形 4"/>
          <p:cNvSpPr/>
          <p:nvPr/>
        </p:nvSpPr>
        <p:spPr>
          <a:xfrm>
            <a:off x="991124" y="3565036"/>
            <a:ext cx="8920506" cy="656846"/>
          </a:xfrm>
          <a:prstGeom prst="rect">
            <a:avLst/>
          </a:prstGeom>
        </p:spPr>
        <p:txBody>
          <a:bodyPr>
            <a:spAutoFit/>
          </a:bodyPr>
          <a:lstStyle/>
          <a:p>
            <a:pPr algn="just">
              <a:lnSpc>
                <a:spcPct val="150000"/>
              </a:lnSpc>
              <a:spcAft>
                <a:spcPts val="0"/>
              </a:spcAft>
              <a:tabLst>
                <a:tab pos="2430780"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ACDF</a:t>
            </a:r>
            <a:r>
              <a:rPr lang="zh-CN" altLang="zh-CN" sz="2800" kern="100" dirty="0">
                <a:solidFill>
                  <a:schemeClr val="accent6">
                    <a:lumMod val="75000"/>
                  </a:schemeClr>
                </a:solidFill>
                <a:latin typeface="Times New Roman"/>
                <a:ea typeface="华文细黑"/>
              </a:rPr>
              <a:t>　</a:t>
            </a: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2309148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6_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4771</TotalTime>
  <Words>5440</Words>
  <Application>Microsoft Office PowerPoint</Application>
  <PresentationFormat>自定义</PresentationFormat>
  <Paragraphs>1331</Paragraphs>
  <Slides>106</Slides>
  <Notes>3</Notes>
  <HiddenSlides>27</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106</vt:i4>
      </vt:variant>
    </vt:vector>
  </HeadingPairs>
  <TitlesOfParts>
    <vt:vector size="110" baseType="lpstr">
      <vt:lpstr>6_Office 主题</vt:lpstr>
      <vt:lpstr>文档</vt:lpstr>
      <vt:lpstr>Document</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dreamsummit</cp:lastModifiedBy>
  <cp:revision>770</cp:revision>
  <dcterms:created xsi:type="dcterms:W3CDTF">2014-11-27T01:03:08Z</dcterms:created>
  <dcterms:modified xsi:type="dcterms:W3CDTF">2016-02-29T08:27:49Z</dcterms:modified>
</cp:coreProperties>
</file>